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FFDCE_AE94A65F.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6"/>
  </p:sldMasterIdLst>
  <p:notesMasterIdLst>
    <p:notesMasterId r:id="rId40"/>
  </p:notesMasterIdLst>
  <p:sldIdLst>
    <p:sldId id="459" r:id="rId7"/>
    <p:sldId id="458" r:id="rId8"/>
    <p:sldId id="489" r:id="rId9"/>
    <p:sldId id="2147483076" r:id="rId10"/>
    <p:sldId id="481" r:id="rId11"/>
    <p:sldId id="467" r:id="rId12"/>
    <p:sldId id="2147483086" r:id="rId13"/>
    <p:sldId id="484" r:id="rId14"/>
    <p:sldId id="468" r:id="rId15"/>
    <p:sldId id="469" r:id="rId16"/>
    <p:sldId id="471" r:id="rId17"/>
    <p:sldId id="465" r:id="rId18"/>
    <p:sldId id="2147483081" r:id="rId19"/>
    <p:sldId id="473" r:id="rId20"/>
    <p:sldId id="485" r:id="rId21"/>
    <p:sldId id="2147483082" r:id="rId22"/>
    <p:sldId id="486" r:id="rId23"/>
    <p:sldId id="478" r:id="rId24"/>
    <p:sldId id="488" r:id="rId25"/>
    <p:sldId id="2147483084" r:id="rId26"/>
    <p:sldId id="1249" r:id="rId27"/>
    <p:sldId id="339" r:id="rId28"/>
    <p:sldId id="2147483083" r:id="rId29"/>
    <p:sldId id="2147483075" r:id="rId30"/>
    <p:sldId id="480" r:id="rId31"/>
    <p:sldId id="1246" r:id="rId32"/>
    <p:sldId id="2147483078" r:id="rId33"/>
    <p:sldId id="1238" r:id="rId34"/>
    <p:sldId id="281" r:id="rId35"/>
    <p:sldId id="1243" r:id="rId36"/>
    <p:sldId id="2147483074" r:id="rId37"/>
    <p:sldId id="261" r:id="rId38"/>
    <p:sldId id="260" r:id="rId39"/>
  </p:sldIdLst>
  <p:sldSz cx="10969625" cy="6170613"/>
  <p:notesSz cx="6858000" cy="9144000"/>
  <p:custDataLst>
    <p:tags r:id="rId41"/>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521415D9-36F7-43E2-AB2F-B90AF26B5E84}">
      <p14:sectionLst xmlns:p14="http://schemas.microsoft.com/office/powerpoint/2010/main">
        <p14:section name="Standardabschnitt" id="{6457A326-78DF-4326-A943-F472E453A777}">
          <p14:sldIdLst>
            <p14:sldId id="459"/>
            <p14:sldId id="458"/>
            <p14:sldId id="489"/>
            <p14:sldId id="2147483076"/>
            <p14:sldId id="481"/>
            <p14:sldId id="467"/>
            <p14:sldId id="2147483086"/>
            <p14:sldId id="484"/>
            <p14:sldId id="468"/>
            <p14:sldId id="469"/>
            <p14:sldId id="471"/>
            <p14:sldId id="465"/>
            <p14:sldId id="2147483081"/>
            <p14:sldId id="473"/>
            <p14:sldId id="485"/>
            <p14:sldId id="2147483082"/>
            <p14:sldId id="486"/>
            <p14:sldId id="478"/>
            <p14:sldId id="488"/>
            <p14:sldId id="2147483084"/>
            <p14:sldId id="1249"/>
            <p14:sldId id="339"/>
            <p14:sldId id="2147483083"/>
            <p14:sldId id="2147483075"/>
            <p14:sldId id="480"/>
            <p14:sldId id="1246"/>
          </p14:sldIdLst>
        </p14:section>
        <p14:section name="BackUp" id="{980B4669-B6DA-4D8A-93DC-3D4AD8A68337}">
          <p14:sldIdLst>
            <p14:sldId id="2147483078"/>
            <p14:sldId id="1238"/>
            <p14:sldId id="281"/>
            <p14:sldId id="1243"/>
            <p14:sldId id="2147483074"/>
            <p14:sldId id="261"/>
            <p14:sldId id="260"/>
          </p14:sldIdLst>
        </p14:section>
        <p14:section name="Prompts" id="{AEC62965-1452-48F2-B1AE-3EF0BCEB33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263B22-33DA-CC8B-AD01-5691FB1D5B3A}" name="van der Werff Stella (XC/PRM)" initials="Sv" userId="S::gt77fe@bosch.com::681350e1-17b8-4cc5-9c35-2dddc46dfcd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BB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4C55A-5569-924E-8919-1910A625BE0E}" v="2" dt="2025-01-09T16:16:18.720"/>
    <p1510:client id="{2BE6B741-224D-482E-9A00-76240A239CD9}" v="20" dt="2025-01-10T09:01:37.330"/>
    <p1510:client id="{625857BA-4905-4655-8C79-37758AF7BDF6}" v="5" dt="2025-01-09T16:19:26.1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1" d="100"/>
          <a:sy n="131" d="100"/>
        </p:scale>
        <p:origin x="21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https://bosch-my.sharepoint.com/personal/gt77fe_bosch_com/Documents/Project%20Work/GenAI_Training/Registration_Status_CW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Usage Frequency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[Registration_Status_CW2.xlsx]Tabelle1!$A$2</c:f>
              <c:strCache>
                <c:ptCount val="1"/>
                <c:pt idx="0">
                  <c:v>Usage Frequency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F7-44E5-A943-37D4568CBBE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F7-44E5-A943-37D4568CBBE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4F7-44E5-A943-37D4568CBBE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4F7-44E5-A943-37D4568CBBEA}"/>
              </c:ext>
            </c:extLst>
          </c:dPt>
          <c:cat>
            <c:strRef>
              <c:f>[Registration_Status_CW2.xlsx]Tabelle1!$A$3:$A$6</c:f>
              <c:strCache>
                <c:ptCount val="4"/>
                <c:pt idx="0">
                  <c:v>multiple times daily	</c:v>
                </c:pt>
                <c:pt idx="1">
                  <c:v>sometimes a week</c:v>
                </c:pt>
                <c:pt idx="2">
                  <c:v>rarely</c:v>
                </c:pt>
                <c:pt idx="3">
                  <c:v>not at all</c:v>
                </c:pt>
              </c:strCache>
            </c:strRef>
          </c:cat>
          <c:val>
            <c:numRef>
              <c:f>[Registration_Status_CW2.xlsx]Tabelle1!$B$3:$B$6</c:f>
              <c:numCache>
                <c:formatCode>General</c:formatCode>
                <c:ptCount val="4"/>
                <c:pt idx="0">
                  <c:v>82</c:v>
                </c:pt>
                <c:pt idx="1">
                  <c:v>80</c:v>
                </c:pt>
                <c:pt idx="2">
                  <c:v>34</c:v>
                </c:pt>
                <c:pt idx="3">
                  <c:v>6</c:v>
                </c:pt>
              </c:numCache>
            </c:numRef>
          </c:val>
          <c:extLst>
            <c:ext xmlns:c16="http://schemas.microsoft.com/office/drawing/2014/chart" uri="{C3380CC4-5D6E-409C-BE32-E72D297353CC}">
              <c16:uniqueId val="{00000008-F4F7-44E5-A943-37D4568CBBEA}"/>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FDCE_AE94A65F.xml><?xml version="1.0" encoding="utf-8"?>
<p188:cmLst xmlns:a="http://schemas.openxmlformats.org/drawingml/2006/main" xmlns:r="http://schemas.openxmlformats.org/officeDocument/2006/relationships" xmlns:p188="http://schemas.microsoft.com/office/powerpoint/2018/8/main">
  <p188:cm id="{97B1A45A-6A8C-4507-BDA6-D905CBAAFEBE}" authorId="{3C263B22-33DA-CC8B-AD01-5691FB1D5B3A}" created="2025-01-10T09:02:35.215">
    <pc:sldMkLst xmlns:pc="http://schemas.microsoft.com/office/powerpoint/2013/main/command">
      <pc:docMk/>
      <pc:sldMk cId="2928977503" sldId="2147483086"/>
    </pc:sldMkLst>
    <p188:txBody>
      <a:bodyPr/>
      <a:lstStyle/>
      <a:p>
        <a:r>
          <a:rPr lang="en-US"/>
          <a:t>[@Hanisch Markus (XC-CP/PRM1)]  diese hier ergänzt mit Referenz auf CES Press Conference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3:52.019"/>
    </inkml:context>
    <inkml:brush xml:id="br0">
      <inkml:brushProperty name="width" value="0.35" units="cm"/>
      <inkml:brushProperty name="height" value="0.35" units="cm"/>
      <inkml:brushProperty name="color" value="#E71224"/>
    </inkml:brush>
  </inkml:definitions>
  <inkml:trace contextRef="#ctx0" brushRef="#br0">1 3578 5125,'2'-26'689,"-2"23"-672,3-33 279,2 0 1,1 1 0,1-1-1,22-58 1,24-28 1090,69-113 1,91-112 102,321-413 1932,-280 433-2026,478-476 0,-394 484-1072,14 23-120,-248 214-204,-97 75 1,-5 6-1,0-1-1,-1 1 0,1-1 0,0 1 1,0 0-1,0-1 0,0 1 1,5-1-1,-6 1-42,-63 30-5711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4:53.968"/>
    </inkml:context>
    <inkml:brush xml:id="br0">
      <inkml:brushProperty name="width" value="0.35" units="cm"/>
      <inkml:brushProperty name="height" value="0.35" units="cm"/>
      <inkml:brushProperty name="color" value="#E71224"/>
    </inkml:brush>
  </inkml:definitions>
  <inkml:trace contextRef="#ctx0" brushRef="#br0">20 17 3011,'-4'-5'7591,"-12"-7"-6896,16 12-684,0 0-5,14 16 131,23 22 433,57 44 0,-69-61-349,116 98 607,36 33-172,408 361 1234,-16 26-625,-81-37-863,-21 17-249,-268-276 43,8 9-13,-198-243-184,-6-6 1,0 0 0,-1-1 0,1 1 0,-1 0 1,0 0-1,0 1 0,0-1 0,0 0 0,0 1 0,-1-1 0,1 1 0,-1-1 0,0 1 0,1 6 0,-17-10-64,10 0-7,1-1-1,-1 0 0,0 0 0,0 0 0,1 0 0,-1-1 1,1 0-1,-1 0 0,-6-4 0,0-1-366,0 0-1,-16-15 0,14 10-1063,1-1-1,0 0 0,-17-26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4:56.681"/>
    </inkml:context>
    <inkml:brush xml:id="br0">
      <inkml:brushProperty name="width" value="0.35" units="cm"/>
      <inkml:brushProperty name="height" value="0.35" units="cm"/>
      <inkml:brushProperty name="color" value="#E71224"/>
    </inkml:brush>
  </inkml:definitions>
  <inkml:trace contextRef="#ctx0" brushRef="#br0">1 3578 5125,'2'-26'689,"-2"23"-672,3-33 279,2 0 1,1 1 0,1-1-1,22-58 1,24-28 1090,69-113 1,91-112 102,321-413 1932,-280 433-2026,478-476 0,-394 484-1072,14 23-120,-248 214-204,-97 75 1,-5 6-1,0-1-1,-1 1 0,1-1 0,0 1 1,0 0-1,0-1 0,0 1 1,5-1-1,-6 1-42,-63 30-5711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4:56.682"/>
    </inkml:context>
    <inkml:brush xml:id="br0">
      <inkml:brushProperty name="width" value="0.35" units="cm"/>
      <inkml:brushProperty name="height" value="0.35" units="cm"/>
      <inkml:brushProperty name="color" value="#E71224"/>
    </inkml:brush>
  </inkml:definitions>
  <inkml:trace contextRef="#ctx0" brushRef="#br0">20 17 3011,'-4'-5'7591,"-12"-7"-6896,16 12-684,0 0-5,14 16 131,23 22 433,57 44 0,-69-61-349,116 98 607,36 33-172,408 361 1234,-16 26-625,-81-37-863,-21 17-249,-268-276 43,8 9-13,-198-243-184,-6-6 1,0 0 0,-1-1 0,1 1 0,-1 0 1,0 0-1,0 1 0,0-1 0,0 0 0,0 1 0,-1-1 0,1 1 0,-1-1 0,0 1 0,1 6 0,-17-10-64,10 0-7,1-1-1,-1 0 0,0 0 0,0 0 0,1 0 0,-1-1 1,1 0-1,-1 0 0,-6-4 0,0-1-366,0 0-1,-16-15 0,14 10-1063,1-1-1,0 0 0,-17-26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5:00.915"/>
    </inkml:context>
    <inkml:brush xml:id="br0">
      <inkml:brushProperty name="width" value="0.35" units="cm"/>
      <inkml:brushProperty name="height" value="0.35" units="cm"/>
      <inkml:brushProperty name="color" value="#E71224"/>
    </inkml:brush>
  </inkml:definitions>
  <inkml:trace contextRef="#ctx0" brushRef="#br0">1 3578 5125,'2'-26'689,"-2"23"-672,3-33 279,2 0 1,1 1 0,1-1-1,22-58 1,24-28 1090,69-113 1,91-112 102,321-413 1932,-280 433-2026,478-476 0,-394 484-1072,14 23-120,-248 214-204,-97 75 1,-5 6-1,0-1-1,-1 1 0,1-1 0,0 1 1,0 0-1,0-1 0,0 1 1,5-1-1,-6 1-42,-63 30-5711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5:00.916"/>
    </inkml:context>
    <inkml:brush xml:id="br0">
      <inkml:brushProperty name="width" value="0.35" units="cm"/>
      <inkml:brushProperty name="height" value="0.35" units="cm"/>
      <inkml:brushProperty name="color" value="#E71224"/>
    </inkml:brush>
  </inkml:definitions>
  <inkml:trace contextRef="#ctx0" brushRef="#br0">20 17 3011,'-4'-5'7591,"-12"-7"-6896,16 12-684,0 0-5,14 16 131,23 22 433,57 44 0,-69-61-349,116 98 607,36 33-172,408 361 1234,-16 26-625,-81-37-863,-21 17-249,-268-276 43,8 9-13,-198-243-184,-6-6 1,0 0 0,-1-1 0,1 1 0,-1 0 1,0 0-1,0 1 0,0-1 0,0 0 0,0 1 0,-1-1 0,1 1 0,-1-1 0,0 1 0,1 6 0,-17-10-64,10 0-7,1-1-1,-1 0 0,0 0 0,0 0 0,1 0 0,-1-1 1,1 0-1,-1 0 0,-6-4 0,0-1-366,0 0-1,-16-15 0,14 10-1063,1-1-1,0 0 0,-17-26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3:52.742"/>
    </inkml:context>
    <inkml:brush xml:id="br0">
      <inkml:brushProperty name="width" value="0.35" units="cm"/>
      <inkml:brushProperty name="height" value="0.35" units="cm"/>
      <inkml:brushProperty name="color" value="#E71224"/>
    </inkml:brush>
  </inkml:definitions>
  <inkml:trace contextRef="#ctx0" brushRef="#br0">20 17 3011,'-4'-5'7591,"-12"-7"-6896,16 12-684,0 0-5,14 16 131,23 22 433,57 44 0,-69-61-349,116 98 607,36 33-172,408 361 1234,-16 26-625,-81-37-863,-21 17-249,-268-276 43,8 9-13,-198-243-184,-6-6 1,0 0 0,-1-1 0,1 1 0,-1 0 1,0 0-1,0 1 0,0-1 0,0 0 0,0 1 0,-1-1 0,1 1 0,-1-1 0,0 1 0,1 6 0,-17-10-64,10 0-7,1-1-1,-1 0 0,0 0 0,0 0 0,1 0 0,-1-1 1,1 0-1,-1 0 0,-6-4 0,0-1-366,0 0-1,-16-15 0,14 10-1063,1-1-1,0 0 0,-17-26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4:21.630"/>
    </inkml:context>
    <inkml:brush xml:id="br0">
      <inkml:brushProperty name="width" value="0.35" units="cm"/>
      <inkml:brushProperty name="height" value="0.35" units="cm"/>
      <inkml:brushProperty name="color" value="#E71224"/>
    </inkml:brush>
  </inkml:definitions>
  <inkml:trace contextRef="#ctx0" brushRef="#br0">0 3171 5830,'0'0'2001,"18"-30"-1445,5-8-299,112-170 1626,6 32-606,-66 86-835,75-95 306,31-34-129,-107 129-367,593-694 1225,-476 579-1108,360-296-1,-283 301-261,-28 40-11,-50 40-75,31-13-133,-205 124 86,-10 4 22,1 2-1,0-1 1,0 1 0,15-5-1,-29 9-263,1-1-1,-1 1 1,0 0-1,0 0 1,1 1 0,-8 2-1,-53 32-4012,33-15 352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4:21.631"/>
    </inkml:context>
    <inkml:brush xml:id="br0">
      <inkml:brushProperty name="width" value="0.35" units="cm"/>
      <inkml:brushProperty name="height" value="0.35" units="cm"/>
      <inkml:brushProperty name="color" value="#E71224"/>
    </inkml:brush>
  </inkml:definitions>
  <inkml:trace contextRef="#ctx0" brushRef="#br0">10 29 5157,'-3'-5'3155,"2"5"-3138,1-1 1,-1 1 0,1 0-1,-1-1 1,1 1 0,0-1-1,-1 1 1,1-1 0,-1 1-1,1-1 1,0 1-1,0-1 1,-1 1 0,1-1-1,0 1 1,0-1 0,0 0-1,-1 1 1,1-1 0,0 1-1,0-1 1,0 0-1,0 1 1,0-1 0,0 1-1,0-1 1,1 0 0,-1 1-1,0-1 1,0 1 0,0-1-1,1 0 1,1 0 32,1 0 0,-1 0 0,1 0 0,0 1 0,-1-1 0,1 1 0,-1 0 0,1 0 0,0 0 0,3 0 0,25 0 437,-9-1-111,-1 1 0,1 1 0,40 8 0,-32 0-68,0 1 0,41 20-1,97 56 617,36 41 186,31 48-47,169 193 439,-27 31-479,-65-48-707,-142-156-200,37 39 28,-12-3 38,157 174 90,-271-322-256,-16-24-16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4:46.752"/>
    </inkml:context>
    <inkml:brush xml:id="br0">
      <inkml:brushProperty name="width" value="0.35" units="cm"/>
      <inkml:brushProperty name="height" value="0.35" units="cm"/>
      <inkml:brushProperty name="color" value="#E71224"/>
    </inkml:brush>
  </inkml:definitions>
  <inkml:trace contextRef="#ctx0" brushRef="#br0">1 3578 5125,'2'-26'689,"-2"23"-672,3-33 279,2 0 1,1 1 0,1-1-1,22-58 1,24-28 1090,69-113 1,91-112 102,321-413 1932,-280 433-2026,478-476 0,-394 484-1072,14 23-120,-248 214-204,-97 75 1,-5 6-1,0-1-1,-1 1 0,1-1 0,0 1 1,0 0-1,0-1 0,0 1 1,5-1-1,-6 1-42,-63 30-5711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4:46.753"/>
    </inkml:context>
    <inkml:brush xml:id="br0">
      <inkml:brushProperty name="width" value="0.35" units="cm"/>
      <inkml:brushProperty name="height" value="0.35" units="cm"/>
      <inkml:brushProperty name="color" value="#E71224"/>
    </inkml:brush>
  </inkml:definitions>
  <inkml:trace contextRef="#ctx0" brushRef="#br0">20 17 3011,'-4'-5'7591,"-12"-7"-6896,16 12-684,0 0-5,14 16 131,23 22 433,57 44 0,-69-61-349,116 98 607,36 33-172,408 361 1234,-16 26-625,-81-37-863,-21 17-249,-268-276 43,8 9-13,-198-243-184,-6-6 1,0 0 0,-1-1 0,1 1 0,-1 0 1,0 0-1,0 1 0,0-1 0,0 0 0,0 1 0,-1-1 0,1 1 0,-1-1 0,0 1 0,1 6 0,-17-10-64,10 0-7,1-1-1,-1 0 0,0 0 0,0 0 0,1 0 0,-1-1 1,1 0-1,-1 0 0,-6-4 0,0-1-366,0 0-1,-16-15 0,14 10-1063,1-1-1,0 0 0,-17-26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4:49.969"/>
    </inkml:context>
    <inkml:brush xml:id="br0">
      <inkml:brushProperty name="width" value="0.35" units="cm"/>
      <inkml:brushProperty name="height" value="0.35" units="cm"/>
      <inkml:brushProperty name="color" value="#E71224"/>
    </inkml:brush>
  </inkml:definitions>
  <inkml:trace contextRef="#ctx0" brushRef="#br0">1 3578 5125,'2'-26'689,"-2"23"-672,3-33 279,2 0 1,1 1 0,1-1-1,22-58 1,24-28 1090,69-113 1,91-112 102,321-413 1932,-280 433-2026,478-476 0,-394 484-1072,14 23-120,-248 214-204,-97 75 1,-5 6-1,0-1-1,-1 1 0,1-1 0,0 1 1,0 0-1,0-1 0,0 1 1,5-1-1,-6 1-42,-63 30-5711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4:49.970"/>
    </inkml:context>
    <inkml:brush xml:id="br0">
      <inkml:brushProperty name="width" value="0.35" units="cm"/>
      <inkml:brushProperty name="height" value="0.35" units="cm"/>
      <inkml:brushProperty name="color" value="#E71224"/>
    </inkml:brush>
  </inkml:definitions>
  <inkml:trace contextRef="#ctx0" brushRef="#br0">20 17 3011,'-4'-5'7591,"-12"-7"-6896,16 12-684,0 0-5,14 16 131,23 22 433,57 44 0,-69-61-349,116 98 607,36 33-172,408 361 1234,-16 26-625,-81-37-863,-21 17-249,-268-276 43,8 9-13,-198-243-184,-6-6 1,0 0 0,-1-1 0,1 1 0,-1 0 1,0 0-1,0 1 0,0-1 0,0 0 0,0 1 0,-1-1 0,1 1 0,-1-1 0,0 1 0,1 6 0,-17-10-64,10 0-7,1-1-1,-1 0 0,0 0 0,0 0 0,1 0 0,-1-1 1,1 0-1,-1 0 0,-6-4 0,0-1-366,0 0-1,-16-15 0,14 10-1063,1-1-1,0 0 0,-17-26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2T15:44:53.967"/>
    </inkml:context>
    <inkml:brush xml:id="br0">
      <inkml:brushProperty name="width" value="0.35" units="cm"/>
      <inkml:brushProperty name="height" value="0.35" units="cm"/>
      <inkml:brushProperty name="color" value="#E71224"/>
    </inkml:brush>
  </inkml:definitions>
  <inkml:trace contextRef="#ctx0" brushRef="#br0">1 3578 5125,'2'-26'689,"-2"23"-672,3-33 279,2 0 1,1 1 0,1-1-1,22-58 1,24-28 1090,69-113 1,91-112 102,321-413 1932,-280 433-2026,478-476 0,-394 484-1072,14 23-120,-248 214-204,-97 75 1,-5 6-1,0-1-1,-1 1 0,1-1 0,0 1 1,0 0-1,0-1 0,0 1 1,5-1-1,-6 1-42,-63 30-5711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12.01.2025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341066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https://inside-docupedia.bosch.com/confluence/pages/viewpage.action?pageId=3670648488</a:t>
            </a:r>
          </a:p>
        </p:txBody>
      </p:sp>
      <p:sp>
        <p:nvSpPr>
          <p:cNvPr id="4" name="Slide Number Placeholder 3"/>
          <p:cNvSpPr>
            <a:spLocks noGrp="1"/>
          </p:cNvSpPr>
          <p:nvPr>
            <p:ph type="sldNum" sz="quarter" idx="5"/>
          </p:nvPr>
        </p:nvSpPr>
        <p:spPr/>
        <p:txBody>
          <a:bodyPr/>
          <a:lstStyle/>
          <a:p>
            <a:fld id="{492D48B2-9EB0-4B37-9B35-FC11E2EA535A}" type="slidenum">
              <a:rPr lang="de-DE" smtClean="0"/>
              <a:t>33</a:t>
            </a:fld>
            <a:endParaRPr lang="de-DE"/>
          </a:p>
        </p:txBody>
      </p:sp>
    </p:spTree>
    <p:extLst>
      <p:ext uri="{BB962C8B-B14F-4D97-AF65-F5344CB8AC3E}">
        <p14:creationId xmlns:p14="http://schemas.microsoft.com/office/powerpoint/2010/main" val="47176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492D48B2-9EB0-4B37-9B35-FC11E2EA535A}" type="slidenum">
              <a:rPr lang="de-DE" smtClean="0"/>
              <a:t>5</a:t>
            </a:fld>
            <a:endParaRPr lang="de-DE"/>
          </a:p>
        </p:txBody>
      </p:sp>
    </p:spTree>
    <p:extLst>
      <p:ext uri="{BB962C8B-B14F-4D97-AF65-F5344CB8AC3E}">
        <p14:creationId xmlns:p14="http://schemas.microsoft.com/office/powerpoint/2010/main" val="2413625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492D48B2-9EB0-4B37-9B35-FC11E2EA535A}" type="slidenum">
              <a:rPr lang="de-DE" smtClean="0"/>
              <a:t>6</a:t>
            </a:fld>
            <a:endParaRPr lang="de-DE"/>
          </a:p>
        </p:txBody>
      </p:sp>
    </p:spTree>
    <p:extLst>
      <p:ext uri="{BB962C8B-B14F-4D97-AF65-F5344CB8AC3E}">
        <p14:creationId xmlns:p14="http://schemas.microsoft.com/office/powerpoint/2010/main" val="3381527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492D48B2-9EB0-4B37-9B35-FC11E2EA535A}" type="slidenum">
              <a:rPr lang="de-DE" smtClean="0"/>
              <a:t>7</a:t>
            </a:fld>
            <a:endParaRPr lang="de-DE"/>
          </a:p>
        </p:txBody>
      </p:sp>
    </p:spTree>
    <p:extLst>
      <p:ext uri="{BB962C8B-B14F-4D97-AF65-F5344CB8AC3E}">
        <p14:creationId xmlns:p14="http://schemas.microsoft.com/office/powerpoint/2010/main" val="2108970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492D48B2-9EB0-4B37-9B35-FC11E2EA535A}" type="slidenum">
              <a:rPr lang="de-DE" smtClean="0"/>
              <a:t>23</a:t>
            </a:fld>
            <a:endParaRPr lang="de-DE"/>
          </a:p>
        </p:txBody>
      </p:sp>
    </p:spTree>
    <p:extLst>
      <p:ext uri="{BB962C8B-B14F-4D97-AF65-F5344CB8AC3E}">
        <p14:creationId xmlns:p14="http://schemas.microsoft.com/office/powerpoint/2010/main" val="4268864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492D48B2-9EB0-4B37-9B35-FC11E2EA535A}" type="slidenum">
              <a:rPr lang="de-DE" smtClean="0"/>
              <a:t>24</a:t>
            </a:fld>
            <a:endParaRPr lang="de-DE"/>
          </a:p>
        </p:txBody>
      </p:sp>
    </p:spTree>
    <p:extLst>
      <p:ext uri="{BB962C8B-B14F-4D97-AF65-F5344CB8AC3E}">
        <p14:creationId xmlns:p14="http://schemas.microsoft.com/office/powerpoint/2010/main" val="49824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492D48B2-9EB0-4B37-9B35-FC11E2EA535A}" type="slidenum">
              <a:rPr lang="de-DE" smtClean="0"/>
              <a:t>26</a:t>
            </a:fld>
            <a:endParaRPr lang="de-DE"/>
          </a:p>
        </p:txBody>
      </p:sp>
    </p:spTree>
    <p:extLst>
      <p:ext uri="{BB962C8B-B14F-4D97-AF65-F5344CB8AC3E}">
        <p14:creationId xmlns:p14="http://schemas.microsoft.com/office/powerpoint/2010/main" val="1018118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https://inside-docupedia.bosch.com/confluence/pages/viewpage.action?pageId=3670648488</a:t>
            </a:r>
          </a:p>
        </p:txBody>
      </p:sp>
      <p:sp>
        <p:nvSpPr>
          <p:cNvPr id="4" name="Slide Number Placeholder 3"/>
          <p:cNvSpPr>
            <a:spLocks noGrp="1"/>
          </p:cNvSpPr>
          <p:nvPr>
            <p:ph type="sldNum" sz="quarter" idx="5"/>
          </p:nvPr>
        </p:nvSpPr>
        <p:spPr/>
        <p:txBody>
          <a:bodyPr/>
          <a:lstStyle/>
          <a:p>
            <a:fld id="{492D48B2-9EB0-4B37-9B35-FC11E2EA535A}" type="slidenum">
              <a:rPr lang="de-DE" smtClean="0"/>
              <a:t>30</a:t>
            </a:fld>
            <a:endParaRPr lang="de-DE"/>
          </a:p>
        </p:txBody>
      </p:sp>
    </p:spTree>
    <p:extLst>
      <p:ext uri="{BB962C8B-B14F-4D97-AF65-F5344CB8AC3E}">
        <p14:creationId xmlns:p14="http://schemas.microsoft.com/office/powerpoint/2010/main" val="3874026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https://inside-docupedia.bosch.com/confluence/pages/viewpage.action?pageId=3670648488</a:t>
            </a:r>
          </a:p>
        </p:txBody>
      </p:sp>
      <p:sp>
        <p:nvSpPr>
          <p:cNvPr id="4" name="Slide Number Placeholder 3"/>
          <p:cNvSpPr>
            <a:spLocks noGrp="1"/>
          </p:cNvSpPr>
          <p:nvPr>
            <p:ph type="sldNum" sz="quarter" idx="5"/>
          </p:nvPr>
        </p:nvSpPr>
        <p:spPr/>
        <p:txBody>
          <a:bodyPr/>
          <a:lstStyle/>
          <a:p>
            <a:fld id="{492D48B2-9EB0-4B37-9B35-FC11E2EA535A}" type="slidenum">
              <a:rPr lang="de-DE" smtClean="0"/>
              <a:t>32</a:t>
            </a:fld>
            <a:endParaRPr lang="de-DE"/>
          </a:p>
        </p:txBody>
      </p:sp>
    </p:spTree>
    <p:extLst>
      <p:ext uri="{BB962C8B-B14F-4D97-AF65-F5344CB8AC3E}">
        <p14:creationId xmlns:p14="http://schemas.microsoft.com/office/powerpoint/2010/main" val="779501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Präsentationstitel</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Abteilung, Datum</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428" userDrawn="1">
          <p15:clr>
            <a:srgbClr val="FBAE40"/>
          </p15:clr>
        </p15:guide>
        <p15:guide id="2" pos="6185" userDrawn="1">
          <p15:clr>
            <a:srgbClr val="FBAE40"/>
          </p15:clr>
        </p15:guide>
        <p15:guide id="3" orient="horz" pos="1290" userDrawn="1">
          <p15:clr>
            <a:srgbClr val="FBAE40"/>
          </p15:clr>
        </p15:guide>
        <p15:guide id="4" orient="horz" pos="2590" userDrawn="1">
          <p15:clr>
            <a:srgbClr val="FBAE40"/>
          </p15:clr>
        </p15:guide>
        <p15:guide id="5" orient="horz" pos="2664" userDrawn="1">
          <p15:clr>
            <a:srgbClr val="FBAE40"/>
          </p15:clr>
        </p15:guide>
        <p15:guide id="6" orient="horz" pos="34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Folienüberschrift hinzufügen</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Abschlussfoli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Abschluss­worte hinzufügen</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942130721"/>
      </p:ext>
    </p:extLst>
  </p:cSld>
  <p:clrMapOvr>
    <a:masterClrMapping/>
  </p:clrMapOvr>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Präsentationstitel</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Abteilung, Datum</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153" userDrawn="1">
          <p15:clr>
            <a:srgbClr val="FBAE40"/>
          </p15:clr>
        </p15:guide>
        <p15:guide id="2" pos="6491" userDrawn="1">
          <p15:clr>
            <a:srgbClr val="FBAE40"/>
          </p15:clr>
        </p15:guide>
        <p15:guide id="3" orient="horz" pos="2088"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Kapitelüberschrift</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65" userDrawn="1">
          <p15:clr>
            <a:srgbClr val="FBAE40"/>
          </p15:clr>
        </p15:guide>
        <p15:guide id="3" orient="horz" pos="1557" userDrawn="1">
          <p15:clr>
            <a:srgbClr val="FBAE40"/>
          </p15:clr>
        </p15:guide>
        <p15:guide id="4" orient="horz" pos="28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Kapitelüberschrift</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165"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784" userDrawn="1">
          <p15:clr>
            <a:srgbClr val="FBAE40"/>
          </p15:clr>
        </p15:guide>
        <p15:guide id="3" orient="horz" pos="250"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w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1"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Folienüberschrift hinzufügen</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en-US" sz="600" b="1" i="0" u="none" strike="noStrike" kern="0" cap="none" spc="0" normalizeH="0" baseline="0" noProof="1">
                <a:ln>
                  <a:noFill/>
                </a:ln>
                <a:solidFill>
                  <a:srgbClr val="D70012"/>
                </a:solidFill>
                <a:effectLst/>
                <a:uLnTx/>
                <a:uFillTx/>
                <a:latin typeface="Bosch Office Sans" pitchFamily="2" charset="0"/>
              </a:rPr>
              <a:t>Intern</a:t>
            </a:r>
            <a:r>
              <a:rPr kumimoji="0" lang="en-US" sz="600" b="0" i="0" u="none" strike="noStrike" kern="0" cap="none" spc="0" normalizeH="0" baseline="0" noProof="1">
                <a:ln>
                  <a:noFill/>
                </a:ln>
                <a:solidFill>
                  <a:srgbClr val="000000"/>
                </a:solidFill>
                <a:effectLst/>
                <a:uLnTx/>
                <a:uFillTx/>
                <a:latin typeface="Bosch Office Sans" pitchFamily="2" charset="0"/>
              </a:rPr>
              <a:t> | Cross-Domain Computing Solutions | XC/COM &amp; Guests | 2024</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de-DE" sz="600" b="0" i="0" u="none" kern="0" baseline="0" noProof="1">
                <a:solidFill>
                  <a:srgbClr val="B2B3B5"/>
                </a:solidFill>
                <a:latin typeface="Bosch Office Sans" pitchFamily="2" charset="0"/>
              </a:rPr>
              <a:t>© Robert Bosch GmbH 2022. Alle Rechte vorbehalten, auch bzgl. jeder Verfügung, Verwertung, Reproduktion, Bearbeitung, Weitergabe sowie für den Fall von Schutzrechtsanmeldungen.</a:t>
            </a:r>
            <a:endParaRPr lang="en-US" sz="600" b="0" i="0" u="none" kern="0" baseline="0" noProof="1">
              <a:solidFill>
                <a:srgbClr val="B2B3B5"/>
              </a:solidFill>
              <a:latin typeface="Bosch Office Sans" pitchFamily="2" charset="0"/>
            </a:endParaRP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23" r:id="rId17"/>
    <p:sldLayoutId id="2147483734" r:id="rId18"/>
    <p:sldLayoutId id="2147483754"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themeOverride" Target="../theme/themeOverride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svg"/><Relationship Id="rId26" Type="http://schemas.openxmlformats.org/officeDocument/2006/relationships/image" Target="../media/image59.png"/><Relationship Id="rId3" Type="http://schemas.openxmlformats.org/officeDocument/2006/relationships/image" Target="../media/image40.png"/><Relationship Id="rId21" Type="http://schemas.openxmlformats.org/officeDocument/2006/relationships/customXml" Target="../ink/ink2.xml"/><Relationship Id="rId34" Type="http://schemas.openxmlformats.org/officeDocument/2006/relationships/customXml" Target="../ink/ink12.xml"/><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5" Type="http://schemas.openxmlformats.org/officeDocument/2006/relationships/customXml" Target="../ink/ink4.xml"/><Relationship Id="rId33" Type="http://schemas.openxmlformats.org/officeDocument/2006/relationships/customXml" Target="../ink/ink11.xml"/><Relationship Id="rId2" Type="http://schemas.openxmlformats.org/officeDocument/2006/relationships/image" Target="../media/image39.png"/><Relationship Id="rId16" Type="http://schemas.openxmlformats.org/officeDocument/2006/relationships/image" Target="../media/image53.svg"/><Relationship Id="rId20" Type="http://schemas.openxmlformats.org/officeDocument/2006/relationships/image" Target="../media/image56.png"/><Relationship Id="rId29" Type="http://schemas.openxmlformats.org/officeDocument/2006/relationships/customXml" Target="../ink/ink7.xml"/><Relationship Id="rId1" Type="http://schemas.openxmlformats.org/officeDocument/2006/relationships/slideLayout" Target="../slideLayouts/slideLayout19.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58.png"/><Relationship Id="rId32" Type="http://schemas.openxmlformats.org/officeDocument/2006/relationships/customXml" Target="../ink/ink10.xml"/><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customXml" Target="../ink/ink3.xml"/><Relationship Id="rId28" Type="http://schemas.openxmlformats.org/officeDocument/2006/relationships/customXml" Target="../ink/ink6.xml"/><Relationship Id="rId36" Type="http://schemas.openxmlformats.org/officeDocument/2006/relationships/customXml" Target="../ink/ink14.xml"/><Relationship Id="rId10" Type="http://schemas.openxmlformats.org/officeDocument/2006/relationships/image" Target="../media/image47.svg"/><Relationship Id="rId19" Type="http://schemas.openxmlformats.org/officeDocument/2006/relationships/customXml" Target="../ink/ink1.xml"/><Relationship Id="rId31" Type="http://schemas.openxmlformats.org/officeDocument/2006/relationships/customXml" Target="../ink/ink9.xml"/><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57.png"/><Relationship Id="rId27" Type="http://schemas.openxmlformats.org/officeDocument/2006/relationships/customXml" Target="../ink/ink5.xml"/><Relationship Id="rId30" Type="http://schemas.openxmlformats.org/officeDocument/2006/relationships/customXml" Target="../ink/ink8.xml"/><Relationship Id="rId35" Type="http://schemas.openxmlformats.org/officeDocument/2006/relationships/customXml" Target="../ink/ink13.xml"/><Relationship Id="rId8" Type="http://schemas.openxmlformats.org/officeDocument/2006/relationships/image" Target="../media/image45.sv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slideLayout" Target="../slideLayouts/slideLayout17.xml"/><Relationship Id="rId16" Type="http://schemas.openxmlformats.org/officeDocument/2006/relationships/image" Target="../media/image27.svg"/><Relationship Id="rId20" Type="http://schemas.openxmlformats.org/officeDocument/2006/relationships/image" Target="../media/image31.svg"/><Relationship Id="rId1" Type="http://schemas.openxmlformats.org/officeDocument/2006/relationships/tags" Target="../tags/tag2.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inside-docupedia.bosch.com/confluence2/display/XCCPPRM/Prompt+sharing" TargetMode="External"/><Relationship Id="rId2" Type="http://schemas.openxmlformats.org/officeDocument/2006/relationships/image" Target="../media/image60.png"/><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9.xml"/><Relationship Id="rId5" Type="http://schemas.openxmlformats.org/officeDocument/2006/relationships/hyperlink" Target="https://peps-ai.apps.cfy09.ipz002.internal.bosch.cloud/pdf_reader" TargetMode="External"/><Relationship Id="rId4" Type="http://schemas.openxmlformats.org/officeDocument/2006/relationships/hyperlink" Target="https://bosch.mediaspace.de.kaltura.com/media/PDF+Intelligence_+Talk+to+your+.pdf+file+with+GenAI_Enabling+Session_20240701/0_pytuvnty"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openrouter.ai/" TargetMode="External"/><Relationship Id="rId3" Type="http://schemas.openxmlformats.org/officeDocument/2006/relationships/image" Target="../media/image13.png"/><Relationship Id="rId7" Type="http://schemas.openxmlformats.org/officeDocument/2006/relationships/hyperlink" Target="https://chatgpt.com/"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claude.ai/" TargetMode="External"/><Relationship Id="rId5" Type="http://schemas.openxmlformats.org/officeDocument/2006/relationships/hyperlink" Target="https://gamma.app/" TargetMode="External"/><Relationship Id="rId4" Type="http://schemas.openxmlformats.org/officeDocument/2006/relationships/hyperlink" Target="https://www.perplexity.a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9.xml"/><Relationship Id="rId18" Type="http://schemas.openxmlformats.org/officeDocument/2006/relationships/hyperlink" Target="https://bd-ct-ai-playground-3uqcdvunga-ey.a.run.app/en/" TargetMode="External"/><Relationship Id="rId26" Type="http://schemas.openxmlformats.org/officeDocument/2006/relationships/image" Target="../media/image75.svg"/><Relationship Id="rId3" Type="http://schemas.openxmlformats.org/officeDocument/2006/relationships/tags" Target="../tags/tag5.xml"/><Relationship Id="rId21" Type="http://schemas.openxmlformats.org/officeDocument/2006/relationships/hyperlink" Target="https://inside-docupedia.bosch.com/confluence/pages/viewpage.action?pageId=3030277479" TargetMode="Externa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hyperlink" Target="https://askbosch.ai.bosch.com/en/" TargetMode="External"/><Relationship Id="rId25" Type="http://schemas.openxmlformats.org/officeDocument/2006/relationships/image" Target="../media/image74.png"/><Relationship Id="rId2" Type="http://schemas.openxmlformats.org/officeDocument/2006/relationships/tags" Target="../tags/tag4.xml"/><Relationship Id="rId16" Type="http://schemas.openxmlformats.org/officeDocument/2006/relationships/image" Target="../media/image69.svg"/><Relationship Id="rId20" Type="http://schemas.openxmlformats.org/officeDocument/2006/relationships/image" Target="../media/image71.svg"/><Relationship Id="rId29" Type="http://schemas.openxmlformats.org/officeDocument/2006/relationships/image" Target="../media/image77.sv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hyperlink" Target="https://peps-ai.apps.cfy09.ipz002.internal.bosch.cloud/pdf_reader" TargetMode="External"/><Relationship Id="rId5" Type="http://schemas.openxmlformats.org/officeDocument/2006/relationships/tags" Target="../tags/tag7.xml"/><Relationship Id="rId15" Type="http://schemas.openxmlformats.org/officeDocument/2006/relationships/image" Target="../media/image68.png"/><Relationship Id="rId23" Type="http://schemas.openxmlformats.org/officeDocument/2006/relationships/image" Target="../media/image73.svg"/><Relationship Id="rId28" Type="http://schemas.openxmlformats.org/officeDocument/2006/relationships/image" Target="../media/image76.png"/><Relationship Id="rId10" Type="http://schemas.openxmlformats.org/officeDocument/2006/relationships/tags" Target="../tags/tag12.xml"/><Relationship Id="rId19" Type="http://schemas.openxmlformats.org/officeDocument/2006/relationships/image" Target="../media/image70.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hyperlink" Target="https://askbosch.ai.bosch.com/en/usage-guidelines/" TargetMode="External"/><Relationship Id="rId22" Type="http://schemas.openxmlformats.org/officeDocument/2006/relationships/image" Target="../media/image72.png"/><Relationship Id="rId27" Type="http://schemas.openxmlformats.org/officeDocument/2006/relationships/hyperlink" Target="https://inside-docupedia.bosch.com/confluence/display/NGW/Copilot+for+Microsoft+365" TargetMode="External"/><Relationship Id="rId30" Type="http://schemas.openxmlformats.org/officeDocument/2006/relationships/hyperlink" Target="https://digital-business.de.bosch.com/de/learning/generative-ki/"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jpeg"/><Relationship Id="rId7" Type="http://schemas.openxmlformats.org/officeDocument/2006/relationships/image" Target="../media/image82.svg"/><Relationship Id="rId2" Type="http://schemas.openxmlformats.org/officeDocument/2006/relationships/slideLayout" Target="../slideLayouts/slideLayout17.xml"/><Relationship Id="rId1" Type="http://schemas.openxmlformats.org/officeDocument/2006/relationships/tags" Target="../tags/tag15.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image" Target="../media/image8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s>
</file>

<file path=ppt/slides/_rels/slide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34.jpe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87.png"/><Relationship Id="rId7" Type="http://schemas.openxmlformats.org/officeDocument/2006/relationships/image" Target="../media/image91.svg"/><Relationship Id="rId12"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78.jpe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18/10/relationships/comments" Target="../comments/modernComment_7FFFFDCE_AE94A65F.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chart" Target="../charts/chart1.xml"/><Relationship Id="rId5" Type="http://schemas.openxmlformats.org/officeDocument/2006/relationships/image" Target="../media/image37.jpe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Textfeld 17">
            <a:extLst>
              <a:ext uri="{FF2B5EF4-FFF2-40B4-BE49-F238E27FC236}">
                <a16:creationId xmlns:a16="http://schemas.microsoft.com/office/drawing/2014/main" id="{F444DA4E-28D6-4FE6-899C-7EDFA59D1F3E}"/>
              </a:ext>
            </a:extLst>
          </p:cNvPr>
          <p:cNvSpPr txBox="1"/>
          <p:nvPr/>
        </p:nvSpPr>
        <p:spPr>
          <a:xfrm>
            <a:off x="5818142" y="450927"/>
            <a:ext cx="5151483" cy="1536121"/>
          </a:xfrm>
          <a:prstGeom prst="rect">
            <a:avLst/>
          </a:prstGeom>
          <a:noFill/>
        </p:spPr>
        <p:txBody>
          <a:bodyPr wrap="squar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sz="1800" b="1" i="0">
                <a:solidFill>
                  <a:srgbClr val="18837E"/>
                </a:solidFill>
                <a:effectLst/>
                <a:latin typeface="Bosch Sans Light" panose="020B0504020202020204" pitchFamily="34" charset="0"/>
              </a:defRPr>
            </a:lvl1pPr>
          </a:lstStyle>
          <a:p>
            <a:r>
              <a:rPr lang="en-US" sz="5400">
                <a:solidFill>
                  <a:srgbClr val="007BC0"/>
                </a:solidFill>
                <a:latin typeface="+mj-lt"/>
              </a:rPr>
              <a:t>AI Simplified: Practical Hands-On for Non-Technical Business Professionals</a:t>
            </a:r>
            <a:endParaRPr lang="en-GB" sz="5400">
              <a:solidFill>
                <a:srgbClr val="007BC0"/>
              </a:solidFill>
              <a:latin typeface="+mj-lt"/>
            </a:endParaRPr>
          </a:p>
        </p:txBody>
      </p:sp>
      <p:pic>
        <p:nvPicPr>
          <p:cNvPr id="2" name="Bildplatzhalter 6">
            <a:extLst>
              <a:ext uri="{FF2B5EF4-FFF2-40B4-BE49-F238E27FC236}">
                <a16:creationId xmlns:a16="http://schemas.microsoft.com/office/drawing/2014/main" id="{BC0E13BE-5A4D-67D2-8A40-F24D8C96DAEA}"/>
              </a:ext>
            </a:extLst>
          </p:cNvPr>
          <p:cNvPicPr>
            <a:picLocks noChangeAspect="1"/>
          </p:cNvPicPr>
          <p:nvPr/>
        </p:nvPicPr>
        <p:blipFill rotWithShape="1">
          <a:blip r:embed="rId4"/>
          <a:srcRect l="17732" t="33544" r="24820" b="32521"/>
          <a:stretch/>
        </p:blipFill>
        <p:spPr>
          <a:xfrm flipH="1">
            <a:off x="0" y="0"/>
            <a:ext cx="2445657" cy="1444752"/>
          </a:xfrm>
          <a:prstGeom prst="rect">
            <a:avLst/>
          </a:prstGeom>
        </p:spPr>
      </p:pic>
      <p:pic>
        <p:nvPicPr>
          <p:cNvPr id="3" name="Bildplatzhalter 6">
            <a:extLst>
              <a:ext uri="{FF2B5EF4-FFF2-40B4-BE49-F238E27FC236}">
                <a16:creationId xmlns:a16="http://schemas.microsoft.com/office/drawing/2014/main" id="{40DC9213-C2D7-54EE-429A-31C7BAE777EA}"/>
              </a:ext>
            </a:extLst>
          </p:cNvPr>
          <p:cNvPicPr>
            <a:picLocks noChangeAspect="1"/>
          </p:cNvPicPr>
          <p:nvPr/>
        </p:nvPicPr>
        <p:blipFill>
          <a:blip r:embed="rId4"/>
          <a:srcRect l="5544" r="5544"/>
          <a:stretch/>
        </p:blipFill>
        <p:spPr>
          <a:xfrm flipH="1">
            <a:off x="0" y="0"/>
            <a:ext cx="5486400" cy="6170613"/>
          </a:xfrm>
          <a:prstGeom prst="rect">
            <a:avLst/>
          </a:prstGeom>
        </p:spPr>
      </p:pic>
    </p:spTree>
    <p:extLst>
      <p:ext uri="{BB962C8B-B14F-4D97-AF65-F5344CB8AC3E}">
        <p14:creationId xmlns:p14="http://schemas.microsoft.com/office/powerpoint/2010/main" val="342726874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C94D8471-91B3-5247-4C6D-C56286DA72ED}"/>
              </a:ext>
            </a:extLst>
          </p:cNvPr>
          <p:cNvSpPr>
            <a:spLocks noGrp="1"/>
          </p:cNvSpPr>
          <p:nvPr>
            <p:ph type="body" sz="quarter" idx="2"/>
          </p:nvPr>
        </p:nvSpPr>
        <p:spPr>
          <a:xfrm>
            <a:off x="6577532" y="410492"/>
            <a:ext cx="3914255" cy="5126308"/>
          </a:xfrm>
        </p:spPr>
        <p:txBody>
          <a:bodyPr/>
          <a:lstStyle/>
          <a:p>
            <a:r>
              <a:rPr lang="en-US" sz="2800" b="1"/>
              <a:t>But how to get from…</a:t>
            </a:r>
          </a:p>
          <a:p>
            <a:endParaRPr lang="en-US" sz="2800" b="1"/>
          </a:p>
          <a:p>
            <a:r>
              <a:rPr lang="en-US" b="1"/>
              <a:t>…children's songs …</a:t>
            </a:r>
          </a:p>
          <a:p>
            <a:endParaRPr lang="en-US"/>
          </a:p>
          <a:p>
            <a:endParaRPr lang="en-US"/>
          </a:p>
          <a:p>
            <a:endParaRPr lang="en-US"/>
          </a:p>
          <a:p>
            <a:endParaRPr lang="en-US"/>
          </a:p>
          <a:p>
            <a:endParaRPr lang="en-US"/>
          </a:p>
          <a:p>
            <a:endParaRPr lang="en-US"/>
          </a:p>
          <a:p>
            <a:endParaRPr lang="en-US" b="1"/>
          </a:p>
          <a:p>
            <a:r>
              <a:rPr lang="en-US" b="1"/>
              <a:t>… to a business use case? </a:t>
            </a:r>
          </a:p>
        </p:txBody>
      </p:sp>
      <p:pic>
        <p:nvPicPr>
          <p:cNvPr id="8" name="Bildplatzhalter 6">
            <a:extLst>
              <a:ext uri="{FF2B5EF4-FFF2-40B4-BE49-F238E27FC236}">
                <a16:creationId xmlns:a16="http://schemas.microsoft.com/office/drawing/2014/main" id="{CC3D9298-7887-CD66-5924-8DF42785018B}"/>
              </a:ext>
            </a:extLst>
          </p:cNvPr>
          <p:cNvPicPr>
            <a:picLocks noGrp="1" noChangeAspect="1"/>
          </p:cNvPicPr>
          <p:nvPr>
            <p:ph type="pic" sz="quarter" idx="1"/>
          </p:nvPr>
        </p:nvPicPr>
        <p:blipFill>
          <a:blip r:embed="rId2"/>
          <a:srcRect t="24002" b="24002"/>
          <a:stretch/>
        </p:blipFill>
        <p:spPr>
          <a:xfrm flipH="1">
            <a:off x="0" y="-1"/>
            <a:ext cx="6112674" cy="3178379"/>
          </a:xfrm>
          <a:prstGeom prst="rect">
            <a:avLst/>
          </a:prstGeom>
        </p:spPr>
      </p:pic>
      <p:pic>
        <p:nvPicPr>
          <p:cNvPr id="5" name="Picture 2">
            <a:extLst>
              <a:ext uri="{FF2B5EF4-FFF2-40B4-BE49-F238E27FC236}">
                <a16:creationId xmlns:a16="http://schemas.microsoft.com/office/drawing/2014/main" id="{A676FE21-49D1-1E44-051B-447D11568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832" b="5832"/>
          <a:stretch>
            <a:fillRect/>
          </a:stretch>
        </p:blipFill>
        <p:spPr bwMode="auto">
          <a:xfrm>
            <a:off x="0" y="3085306"/>
            <a:ext cx="6112674" cy="3085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381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30C1086-32CC-94E6-C12D-D745A757F2B9}"/>
              </a:ext>
            </a:extLst>
          </p:cNvPr>
          <p:cNvSpPr>
            <a:spLocks noGrp="1"/>
          </p:cNvSpPr>
          <p:nvPr>
            <p:ph type="body" sz="quarter" idx="2"/>
          </p:nvPr>
        </p:nvSpPr>
        <p:spPr/>
        <p:txBody>
          <a:bodyPr/>
          <a:lstStyle/>
          <a:p>
            <a:r>
              <a:rPr lang="en-US" b="1"/>
              <a:t>We start with (bad) examples: </a:t>
            </a:r>
          </a:p>
          <a:p>
            <a:endParaRPr lang="en-US"/>
          </a:p>
          <a:p>
            <a:r>
              <a:rPr lang="en-US"/>
              <a:t>Ex. 1: Give me a recipe?</a:t>
            </a:r>
          </a:p>
          <a:p>
            <a:endParaRPr lang="en-US"/>
          </a:p>
          <a:p>
            <a:r>
              <a:rPr lang="en-US"/>
              <a:t>Ex. 2: I have potatoes, a steak, red wine, onions, garlic, apples, bananas, milk and green peppers in the fridge. Give me a recipe to cook. </a:t>
            </a:r>
          </a:p>
          <a:p>
            <a:endParaRPr lang="en-US"/>
          </a:p>
          <a:p>
            <a:r>
              <a:rPr lang="en-US"/>
              <a:t>Add:</a:t>
            </a:r>
          </a:p>
          <a:p>
            <a:pPr marL="285750" indent="-285750">
              <a:buFont typeface="Arial" panose="020B0604020202020204" pitchFamily="34" charset="0"/>
              <a:buChar char="•"/>
            </a:pPr>
            <a:r>
              <a:rPr lang="en-US"/>
              <a:t>not all ingredients need to be used. </a:t>
            </a:r>
          </a:p>
          <a:p>
            <a:pPr marL="285750" indent="-285750">
              <a:buFont typeface="Arial" panose="020B0604020202020204" pitchFamily="34" charset="0"/>
              <a:buChar char="•"/>
            </a:pPr>
            <a:r>
              <a:rPr lang="en-US"/>
              <a:t>I am vegetarian</a:t>
            </a:r>
          </a:p>
          <a:p>
            <a:pPr marL="285750" indent="-285750">
              <a:buFont typeface="Arial" panose="020B0604020202020204" pitchFamily="34" charset="0"/>
              <a:buChar char="•"/>
            </a:pPr>
            <a:r>
              <a:rPr lang="en-US"/>
              <a:t>Indian style</a:t>
            </a:r>
          </a:p>
          <a:p>
            <a:endParaRPr lang="en-US"/>
          </a:p>
          <a:p>
            <a:endParaRPr lang="en-US"/>
          </a:p>
        </p:txBody>
      </p:sp>
      <p:pic>
        <p:nvPicPr>
          <p:cNvPr id="4" name="Bildplatzhalter 6">
            <a:extLst>
              <a:ext uri="{FF2B5EF4-FFF2-40B4-BE49-F238E27FC236}">
                <a16:creationId xmlns:a16="http://schemas.microsoft.com/office/drawing/2014/main" id="{201F2532-4B2E-E401-C833-D0F157DB2176}"/>
              </a:ext>
            </a:extLst>
          </p:cNvPr>
          <p:cNvPicPr>
            <a:picLocks noGrp="1" noChangeAspect="1"/>
          </p:cNvPicPr>
          <p:nvPr>
            <p:ph type="pic" sz="quarter" idx="1"/>
          </p:nvPr>
        </p:nvPicPr>
        <p:blipFill>
          <a:blip r:embed="rId2"/>
          <a:srcRect l="5544" r="5544"/>
          <a:stretch/>
        </p:blipFill>
        <p:spPr>
          <a:xfrm flipH="1">
            <a:off x="0" y="0"/>
            <a:ext cx="5486400" cy="6170613"/>
          </a:xfrm>
        </p:spPr>
      </p:pic>
    </p:spTree>
    <p:extLst>
      <p:ext uri="{BB962C8B-B14F-4D97-AF65-F5344CB8AC3E}">
        <p14:creationId xmlns:p14="http://schemas.microsoft.com/office/powerpoint/2010/main" val="26701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EE60AD5-C730-8891-05AF-B6D03169B8FA}"/>
              </a:ext>
            </a:extLst>
          </p:cNvPr>
          <p:cNvPicPr>
            <a:picLocks noGrp="1" noChangeAspect="1" noChangeArrowheads="1"/>
          </p:cNvPicPr>
          <p:nvPr>
            <p:ph type="pic" sz="quarter" idx="1"/>
          </p:nvPr>
        </p:nvPicPr>
        <p:blipFill>
          <a:blip r:embed="rId2">
            <a:extLst>
              <a:ext uri="{28A0092B-C50C-407E-A947-70E740481C1C}">
                <a14:useLocalDpi xmlns:a14="http://schemas.microsoft.com/office/drawing/2010/main" val="0"/>
              </a:ext>
            </a:extLst>
          </a:blip>
          <a:srcRect t="5832" b="583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platzhalter 2">
            <a:extLst>
              <a:ext uri="{FF2B5EF4-FFF2-40B4-BE49-F238E27FC236}">
                <a16:creationId xmlns:a16="http://schemas.microsoft.com/office/drawing/2014/main" id="{BCC98864-7057-19F1-BA0C-D0CF365ECA30}"/>
              </a:ext>
            </a:extLst>
          </p:cNvPr>
          <p:cNvSpPr>
            <a:spLocks noGrp="1"/>
          </p:cNvSpPr>
          <p:nvPr>
            <p:ph type="body" sz="quarter" idx="2"/>
          </p:nvPr>
        </p:nvSpPr>
        <p:spPr>
          <a:xfrm>
            <a:off x="-1" y="4702628"/>
            <a:ext cx="10969625" cy="726800"/>
          </a:xfrm>
          <a:solidFill>
            <a:schemeClr val="bg1">
              <a:alpha val="74000"/>
            </a:schemeClr>
          </a:solidFill>
        </p:spPr>
        <p:txBody>
          <a:bodyPr>
            <a:normAutofit/>
          </a:bodyPr>
          <a:lstStyle/>
          <a:p>
            <a:pPr algn="ctr"/>
            <a:r>
              <a:rPr lang="en-US"/>
              <a:t>Imagine the </a:t>
            </a:r>
            <a:r>
              <a:rPr lang="en-US" err="1"/>
              <a:t>GenAI</a:t>
            </a:r>
            <a:r>
              <a:rPr lang="en-US"/>
              <a:t> as a large team with all different competencies. How do you get the best out of it?</a:t>
            </a:r>
          </a:p>
        </p:txBody>
      </p:sp>
    </p:spTree>
    <p:extLst>
      <p:ext uri="{BB962C8B-B14F-4D97-AF65-F5344CB8AC3E}">
        <p14:creationId xmlns:p14="http://schemas.microsoft.com/office/powerpoint/2010/main" val="2464336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D54F96C-8F92-314A-5770-24DAB1C02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364" y="257175"/>
            <a:ext cx="6580414" cy="3760375"/>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E978BFA2-3BB5-4DD7-F598-9BCDE7ABB2DF}"/>
              </a:ext>
            </a:extLst>
          </p:cNvPr>
          <p:cNvSpPr/>
          <p:nvPr/>
        </p:nvSpPr>
        <p:spPr>
          <a:xfrm>
            <a:off x="1031847" y="4412343"/>
            <a:ext cx="2880000" cy="1357086"/>
          </a:xfrm>
          <a:prstGeom prst="rect">
            <a:avLst/>
          </a:prstGeom>
          <a:solidFill>
            <a:schemeClr val="bg1">
              <a:lumMod val="75000"/>
              <a:alpha val="64000"/>
            </a:schemeClr>
          </a:solidFill>
          <a:ln w="9525" cap="flat" cmpd="sng" algn="ctr">
            <a:solidFill>
              <a:srgbClr val="3F136C"/>
            </a:solidFill>
            <a:prstDash val="solid"/>
          </a:ln>
          <a:effectLst/>
        </p:spPr>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r>
              <a:rPr lang="en-US"/>
              <a:t>Role: </a:t>
            </a:r>
          </a:p>
          <a:p>
            <a:pPr marL="0" marR="0" indent="0" algn="just" defTabSz="914400" eaLnBrk="1" fontAlgn="auto" latinLnBrk="0" hangingPunct="1">
              <a:lnSpc>
                <a:spcPct val="100000"/>
              </a:lnSpc>
              <a:spcBef>
                <a:spcPts val="0"/>
              </a:spcBef>
              <a:spcAft>
                <a:spcPts val="0"/>
              </a:spcAft>
              <a:buClrTx/>
              <a:buSzTx/>
              <a:buFontTx/>
              <a:buNone/>
              <a:tabLst/>
            </a:pPr>
            <a:r>
              <a:rPr lang="en-US" sz="1200"/>
              <a:t>The character, expertise, or perspective you want the AI to assume (e.g., "expert marketing strategist", "senior Python developer", "Shakespearean poet")</a:t>
            </a:r>
            <a:endParaRPr kumimoji="0" lang="en-US" sz="14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Rechteck 3">
            <a:extLst>
              <a:ext uri="{FF2B5EF4-FFF2-40B4-BE49-F238E27FC236}">
                <a16:creationId xmlns:a16="http://schemas.microsoft.com/office/drawing/2014/main" id="{9A4B9A65-2112-31C5-1ABC-78C5F148BA6F}"/>
              </a:ext>
            </a:extLst>
          </p:cNvPr>
          <p:cNvSpPr/>
          <p:nvPr/>
        </p:nvSpPr>
        <p:spPr>
          <a:xfrm>
            <a:off x="7218436" y="4412343"/>
            <a:ext cx="2880000" cy="1357086"/>
          </a:xfrm>
          <a:prstGeom prst="rect">
            <a:avLst/>
          </a:prstGeom>
          <a:solidFill>
            <a:schemeClr val="bg1">
              <a:lumMod val="75000"/>
              <a:alpha val="64000"/>
            </a:schemeClr>
          </a:solidFill>
          <a:ln w="9525" cap="flat" cmpd="sng" algn="ctr">
            <a:solidFill>
              <a:srgbClr val="3F136C"/>
            </a:solidFill>
            <a:prstDash val="solid"/>
          </a:ln>
          <a:effectLst/>
        </p:spPr>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r>
              <a:rPr lang="en-US"/>
              <a:t>Format: </a:t>
            </a:r>
          </a:p>
          <a:p>
            <a:pPr marL="0" marR="0" indent="0" algn="just" defTabSz="914400" eaLnBrk="1" fontAlgn="auto" latinLnBrk="0" hangingPunct="1">
              <a:lnSpc>
                <a:spcPct val="100000"/>
              </a:lnSpc>
              <a:spcBef>
                <a:spcPts val="0"/>
              </a:spcBef>
              <a:spcAft>
                <a:spcPts val="0"/>
              </a:spcAft>
              <a:buClrTx/>
              <a:buSzTx/>
              <a:buFontTx/>
              <a:buNone/>
              <a:tabLst/>
            </a:pPr>
            <a:r>
              <a:rPr lang="en-US" sz="1200"/>
              <a:t>The desired structure, style, or presentation of the response (e.g., "in a bulleted list", "with commented code", "using iambic pentameter")</a:t>
            </a:r>
            <a:endParaRPr kumimoji="0" lang="en-US" sz="1400" b="0" i="0" u="none" strike="noStrike" kern="0" cap="none" spc="0" normalizeH="0" baseline="0" noProof="0">
              <a:ln>
                <a:noFill/>
              </a:ln>
              <a:solidFill>
                <a:srgbClr val="000000"/>
              </a:solidFill>
              <a:effectLst/>
              <a:uLnTx/>
              <a:uFillTx/>
              <a:latin typeface="Bosch Office Sans"/>
              <a:ea typeface="+mn-ea"/>
              <a:cs typeface="+mn-cs"/>
            </a:endParaRPr>
          </a:p>
        </p:txBody>
      </p:sp>
      <p:sp>
        <p:nvSpPr>
          <p:cNvPr id="5" name="Rechteck 4">
            <a:extLst>
              <a:ext uri="{FF2B5EF4-FFF2-40B4-BE49-F238E27FC236}">
                <a16:creationId xmlns:a16="http://schemas.microsoft.com/office/drawing/2014/main" id="{C9F31AE0-C66B-98AD-81D9-18A945AB754F}"/>
              </a:ext>
            </a:extLst>
          </p:cNvPr>
          <p:cNvSpPr/>
          <p:nvPr/>
        </p:nvSpPr>
        <p:spPr>
          <a:xfrm>
            <a:off x="4125141" y="4412343"/>
            <a:ext cx="2880000" cy="1357086"/>
          </a:xfrm>
          <a:prstGeom prst="rect">
            <a:avLst/>
          </a:prstGeom>
          <a:solidFill>
            <a:schemeClr val="bg1">
              <a:lumMod val="75000"/>
              <a:alpha val="64000"/>
            </a:schemeClr>
          </a:solidFill>
          <a:ln w="9525" cap="flat" cmpd="sng" algn="ctr">
            <a:solidFill>
              <a:srgbClr val="3F136C"/>
            </a:solidFill>
            <a:prstDash val="solid"/>
          </a:ln>
          <a:effectLst/>
        </p:spPr>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r>
              <a:rPr lang="en-US"/>
              <a:t>Task: </a:t>
            </a:r>
          </a:p>
          <a:p>
            <a:pPr marL="0" marR="0" indent="0" algn="just" defTabSz="914400" eaLnBrk="1" fontAlgn="auto" latinLnBrk="0" hangingPunct="1">
              <a:lnSpc>
                <a:spcPct val="100000"/>
              </a:lnSpc>
              <a:spcBef>
                <a:spcPts val="0"/>
              </a:spcBef>
              <a:spcAft>
                <a:spcPts val="0"/>
              </a:spcAft>
              <a:buClrTx/>
              <a:buSzTx/>
              <a:buFontTx/>
              <a:buNone/>
              <a:tabLst/>
            </a:pPr>
            <a:r>
              <a:rPr lang="en-US" sz="1200"/>
              <a:t>The specific action or output you want the AI to generate (e.g., "create a marketing campaign", "write a Python function", "compose a sonnet")</a:t>
            </a:r>
            <a:endParaRPr kumimoji="0" lang="en-US" sz="1400" b="0" i="0" u="none" strike="noStrike" kern="0" cap="none" spc="0" normalizeH="0" baseline="0" noProof="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86781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D54F96C-8F92-314A-5770-24DAB1C02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003" y="257175"/>
            <a:ext cx="6580414" cy="3760375"/>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D9BAEB7D-0A11-2EFE-CFBC-3DE71B64BE2F}"/>
              </a:ext>
            </a:extLst>
          </p:cNvPr>
          <p:cNvSpPr/>
          <p:nvPr/>
        </p:nvSpPr>
        <p:spPr>
          <a:xfrm>
            <a:off x="3913138" y="3169866"/>
            <a:ext cx="2798143" cy="784893"/>
          </a:xfrm>
          <a:prstGeom prst="rect">
            <a:avLst/>
          </a:prstGeom>
          <a:no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4000" b="1" i="0" u="none" strike="noStrike" kern="0" cap="none" spc="0" normalizeH="0" baseline="0" noProof="0">
                <a:ln>
                  <a:noFill/>
                </a:ln>
                <a:solidFill>
                  <a:srgbClr val="FF0000"/>
                </a:solidFill>
                <a:effectLst/>
                <a:uLnTx/>
                <a:uFillTx/>
                <a:latin typeface="Bosch Office Sans"/>
                <a:ea typeface="+mn-ea"/>
                <a:cs typeface="+mn-cs"/>
              </a:rPr>
              <a:t>BUT</a:t>
            </a:r>
          </a:p>
        </p:txBody>
      </p:sp>
      <p:pic>
        <p:nvPicPr>
          <p:cNvPr id="12" name="Grafik 11">
            <a:extLst>
              <a:ext uri="{FF2B5EF4-FFF2-40B4-BE49-F238E27FC236}">
                <a16:creationId xmlns:a16="http://schemas.microsoft.com/office/drawing/2014/main" id="{EC2C327A-8382-2A17-82BB-33B63C6EC3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2772" y="3990658"/>
            <a:ext cx="1828800" cy="1828800"/>
          </a:xfrm>
          <a:prstGeom prst="rect">
            <a:avLst/>
          </a:prstGeom>
        </p:spPr>
      </p:pic>
      <p:pic>
        <p:nvPicPr>
          <p:cNvPr id="14" name="Grafik 13">
            <a:extLst>
              <a:ext uri="{FF2B5EF4-FFF2-40B4-BE49-F238E27FC236}">
                <a16:creationId xmlns:a16="http://schemas.microsoft.com/office/drawing/2014/main" id="{63B26D29-8140-B366-5931-7C40C84F24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8727" y="0"/>
            <a:ext cx="1828800" cy="1828800"/>
          </a:xfrm>
          <a:prstGeom prst="rect">
            <a:avLst/>
          </a:prstGeom>
        </p:spPr>
      </p:pic>
      <p:pic>
        <p:nvPicPr>
          <p:cNvPr id="16" name="Grafik 15">
            <a:extLst>
              <a:ext uri="{FF2B5EF4-FFF2-40B4-BE49-F238E27FC236}">
                <a16:creationId xmlns:a16="http://schemas.microsoft.com/office/drawing/2014/main" id="{2D4950E7-65F5-7D15-BD52-D7BA7152CD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0258" y="3958988"/>
            <a:ext cx="1828800" cy="1828800"/>
          </a:xfrm>
          <a:prstGeom prst="rect">
            <a:avLst/>
          </a:prstGeom>
        </p:spPr>
      </p:pic>
      <p:pic>
        <p:nvPicPr>
          <p:cNvPr id="18" name="Grafik 17">
            <a:extLst>
              <a:ext uri="{FF2B5EF4-FFF2-40B4-BE49-F238E27FC236}">
                <a16:creationId xmlns:a16="http://schemas.microsoft.com/office/drawing/2014/main" id="{9C692CA8-C57A-2319-1540-000D4AC7180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3203" y="4180115"/>
            <a:ext cx="1828800" cy="1828800"/>
          </a:xfrm>
          <a:prstGeom prst="rect">
            <a:avLst/>
          </a:prstGeom>
        </p:spPr>
      </p:pic>
      <p:pic>
        <p:nvPicPr>
          <p:cNvPr id="26" name="Grafik 25">
            <a:extLst>
              <a:ext uri="{FF2B5EF4-FFF2-40B4-BE49-F238E27FC236}">
                <a16:creationId xmlns:a16="http://schemas.microsoft.com/office/drawing/2014/main" id="{6589A371-55EB-E254-B32A-45F69A7AC6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2244" y="3562312"/>
            <a:ext cx="1828800" cy="1828800"/>
          </a:xfrm>
          <a:prstGeom prst="rect">
            <a:avLst/>
          </a:prstGeom>
        </p:spPr>
      </p:pic>
      <p:pic>
        <p:nvPicPr>
          <p:cNvPr id="28" name="Grafik 27">
            <a:extLst>
              <a:ext uri="{FF2B5EF4-FFF2-40B4-BE49-F238E27FC236}">
                <a16:creationId xmlns:a16="http://schemas.microsoft.com/office/drawing/2014/main" id="{0597DEF5-3EA0-1FE1-F29F-630B2004E3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95530" y="3979520"/>
            <a:ext cx="1828800" cy="1828800"/>
          </a:xfrm>
          <a:prstGeom prst="rect">
            <a:avLst/>
          </a:prstGeom>
        </p:spPr>
      </p:pic>
      <p:pic>
        <p:nvPicPr>
          <p:cNvPr id="30" name="Grafik 29">
            <a:extLst>
              <a:ext uri="{FF2B5EF4-FFF2-40B4-BE49-F238E27FC236}">
                <a16:creationId xmlns:a16="http://schemas.microsoft.com/office/drawing/2014/main" id="{628DB4D2-E996-70F3-FCCA-6B8C8A228BB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250" y="2270033"/>
            <a:ext cx="1828800" cy="1828800"/>
          </a:xfrm>
          <a:prstGeom prst="rect">
            <a:avLst/>
          </a:prstGeom>
        </p:spPr>
      </p:pic>
      <p:pic>
        <p:nvPicPr>
          <p:cNvPr id="34" name="Grafik 33">
            <a:extLst>
              <a:ext uri="{FF2B5EF4-FFF2-40B4-BE49-F238E27FC236}">
                <a16:creationId xmlns:a16="http://schemas.microsoft.com/office/drawing/2014/main" id="{0DF4684D-23C9-16D8-FA31-8529CF1657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82244" y="1559756"/>
            <a:ext cx="1828800" cy="1828800"/>
          </a:xfrm>
          <a:prstGeom prst="rect">
            <a:avLst/>
          </a:prstGeom>
        </p:spPr>
      </p:pic>
      <p:grpSp>
        <p:nvGrpSpPr>
          <p:cNvPr id="45" name="Gruppieren 44">
            <a:extLst>
              <a:ext uri="{FF2B5EF4-FFF2-40B4-BE49-F238E27FC236}">
                <a16:creationId xmlns:a16="http://schemas.microsoft.com/office/drawing/2014/main" id="{93B9040E-9179-215A-AEB6-6CEAD5833013}"/>
              </a:ext>
            </a:extLst>
          </p:cNvPr>
          <p:cNvGrpSpPr/>
          <p:nvPr/>
        </p:nvGrpSpPr>
        <p:grpSpPr>
          <a:xfrm>
            <a:off x="290053" y="2598200"/>
            <a:ext cx="1210680" cy="1381320"/>
            <a:chOff x="290053" y="2598200"/>
            <a:chExt cx="1210680" cy="1381320"/>
          </a:xfrm>
        </p:grpSpPr>
        <mc:AlternateContent xmlns:mc="http://schemas.openxmlformats.org/markup-compatibility/2006" xmlns:p14="http://schemas.microsoft.com/office/powerpoint/2010/main">
          <mc:Choice Requires="p14">
            <p:contentPart p14:bwMode="auto" r:id="rId19">
              <p14:nvContentPartPr>
                <p14:cNvPr id="38" name="Freihand 37">
                  <a:extLst>
                    <a:ext uri="{FF2B5EF4-FFF2-40B4-BE49-F238E27FC236}">
                      <a16:creationId xmlns:a16="http://schemas.microsoft.com/office/drawing/2014/main" id="{1B2AB2EB-3AA5-E7DA-6DFD-A3B341631BD7}"/>
                    </a:ext>
                  </a:extLst>
                </p14:cNvPr>
                <p14:cNvContentPartPr/>
                <p14:nvPr/>
              </p14:nvContentPartPr>
              <p14:xfrm>
                <a:off x="290053" y="2691080"/>
                <a:ext cx="1002600" cy="1288440"/>
              </p14:xfrm>
            </p:contentPart>
          </mc:Choice>
          <mc:Fallback xmlns="">
            <p:pic>
              <p:nvPicPr>
                <p:cNvPr id="38" name="Freihand 37">
                  <a:extLst>
                    <a:ext uri="{FF2B5EF4-FFF2-40B4-BE49-F238E27FC236}">
                      <a16:creationId xmlns:a16="http://schemas.microsoft.com/office/drawing/2014/main" id="{1B2AB2EB-3AA5-E7DA-6DFD-A3B341631BD7}"/>
                    </a:ext>
                  </a:extLst>
                </p:cNvPr>
                <p:cNvPicPr/>
                <p:nvPr/>
              </p:nvPicPr>
              <p:blipFill>
                <a:blip r:embed="rId20"/>
                <a:stretch>
                  <a:fillRect/>
                </a:stretch>
              </p:blipFill>
              <p:spPr>
                <a:xfrm>
                  <a:off x="227053" y="2628080"/>
                  <a:ext cx="1128240" cy="1414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Freihand 38">
                  <a:extLst>
                    <a:ext uri="{FF2B5EF4-FFF2-40B4-BE49-F238E27FC236}">
                      <a16:creationId xmlns:a16="http://schemas.microsoft.com/office/drawing/2014/main" id="{28EC7C9C-DBC5-A130-459C-45C53D4D8A6B}"/>
                    </a:ext>
                  </a:extLst>
                </p14:cNvPr>
                <p14:cNvContentPartPr/>
                <p14:nvPr/>
              </p14:nvContentPartPr>
              <p14:xfrm>
                <a:off x="405253" y="2598200"/>
                <a:ext cx="1095480" cy="1101960"/>
              </p14:xfrm>
            </p:contentPart>
          </mc:Choice>
          <mc:Fallback xmlns="">
            <p:pic>
              <p:nvPicPr>
                <p:cNvPr id="39" name="Freihand 38">
                  <a:extLst>
                    <a:ext uri="{FF2B5EF4-FFF2-40B4-BE49-F238E27FC236}">
                      <a16:creationId xmlns:a16="http://schemas.microsoft.com/office/drawing/2014/main" id="{28EC7C9C-DBC5-A130-459C-45C53D4D8A6B}"/>
                    </a:ext>
                  </a:extLst>
                </p:cNvPr>
                <p:cNvPicPr/>
                <p:nvPr/>
              </p:nvPicPr>
              <p:blipFill>
                <a:blip r:embed="rId22"/>
                <a:stretch>
                  <a:fillRect/>
                </a:stretch>
              </p:blipFill>
              <p:spPr>
                <a:xfrm>
                  <a:off x="342253" y="2535200"/>
                  <a:ext cx="1221120" cy="1227600"/>
                </a:xfrm>
                <a:prstGeom prst="rect">
                  <a:avLst/>
                </a:prstGeom>
              </p:spPr>
            </p:pic>
          </mc:Fallback>
        </mc:AlternateContent>
      </p:grpSp>
      <p:grpSp>
        <p:nvGrpSpPr>
          <p:cNvPr id="46" name="Gruppieren 45">
            <a:extLst>
              <a:ext uri="{FF2B5EF4-FFF2-40B4-BE49-F238E27FC236}">
                <a16:creationId xmlns:a16="http://schemas.microsoft.com/office/drawing/2014/main" id="{5F97A4CC-8C1A-27B5-679B-C14A2CA607F0}"/>
              </a:ext>
            </a:extLst>
          </p:cNvPr>
          <p:cNvGrpSpPr/>
          <p:nvPr/>
        </p:nvGrpSpPr>
        <p:grpSpPr>
          <a:xfrm>
            <a:off x="2698384" y="4189119"/>
            <a:ext cx="1283760" cy="1141560"/>
            <a:chOff x="578773" y="4543640"/>
            <a:chExt cx="1283760" cy="1141560"/>
          </a:xfrm>
        </p:grpSpPr>
        <mc:AlternateContent xmlns:mc="http://schemas.openxmlformats.org/markup-compatibility/2006" xmlns:p14="http://schemas.microsoft.com/office/powerpoint/2010/main">
          <mc:Choice Requires="p14">
            <p:contentPart p14:bwMode="auto" r:id="rId23">
              <p14:nvContentPartPr>
                <p14:cNvPr id="49" name="Freihand 48">
                  <a:extLst>
                    <a:ext uri="{FF2B5EF4-FFF2-40B4-BE49-F238E27FC236}">
                      <a16:creationId xmlns:a16="http://schemas.microsoft.com/office/drawing/2014/main" id="{94CD8FEC-DA60-8947-39D5-6FB06F7F1F4C}"/>
                    </a:ext>
                  </a:extLst>
                </p14:cNvPr>
                <p14:cNvContentPartPr/>
                <p14:nvPr/>
              </p14:nvContentPartPr>
              <p14:xfrm>
                <a:off x="578773" y="4543640"/>
                <a:ext cx="1148760" cy="1141560"/>
              </p14:xfrm>
            </p:contentPart>
          </mc:Choice>
          <mc:Fallback xmlns="">
            <p:pic>
              <p:nvPicPr>
                <p:cNvPr id="49" name="Freihand 48">
                  <a:extLst>
                    <a:ext uri="{FF2B5EF4-FFF2-40B4-BE49-F238E27FC236}">
                      <a16:creationId xmlns:a16="http://schemas.microsoft.com/office/drawing/2014/main" id="{94CD8FEC-DA60-8947-39D5-6FB06F7F1F4C}"/>
                    </a:ext>
                  </a:extLst>
                </p:cNvPr>
                <p:cNvPicPr/>
                <p:nvPr/>
              </p:nvPicPr>
              <p:blipFill>
                <a:blip r:embed="rId24"/>
                <a:stretch>
                  <a:fillRect/>
                </a:stretch>
              </p:blipFill>
              <p:spPr>
                <a:xfrm>
                  <a:off x="515773" y="4480660"/>
                  <a:ext cx="1274400" cy="1267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 name="Freihand 49">
                  <a:extLst>
                    <a:ext uri="{FF2B5EF4-FFF2-40B4-BE49-F238E27FC236}">
                      <a16:creationId xmlns:a16="http://schemas.microsoft.com/office/drawing/2014/main" id="{5B42ECE1-E214-CA70-8585-2D6D74B3D9D9}"/>
                    </a:ext>
                  </a:extLst>
                </p14:cNvPr>
                <p14:cNvContentPartPr/>
                <p14:nvPr/>
              </p14:nvContentPartPr>
              <p14:xfrm>
                <a:off x="748693" y="4679360"/>
                <a:ext cx="1113840" cy="998280"/>
              </p14:xfrm>
            </p:contentPart>
          </mc:Choice>
          <mc:Fallback xmlns="">
            <p:pic>
              <p:nvPicPr>
                <p:cNvPr id="50" name="Freihand 49">
                  <a:extLst>
                    <a:ext uri="{FF2B5EF4-FFF2-40B4-BE49-F238E27FC236}">
                      <a16:creationId xmlns:a16="http://schemas.microsoft.com/office/drawing/2014/main" id="{5B42ECE1-E214-CA70-8585-2D6D74B3D9D9}"/>
                    </a:ext>
                  </a:extLst>
                </p:cNvPr>
                <p:cNvPicPr/>
                <p:nvPr/>
              </p:nvPicPr>
              <p:blipFill>
                <a:blip r:embed="rId26"/>
                <a:stretch>
                  <a:fillRect/>
                </a:stretch>
              </p:blipFill>
              <p:spPr>
                <a:xfrm>
                  <a:off x="685693" y="4616360"/>
                  <a:ext cx="1239480" cy="1123920"/>
                </a:xfrm>
                <a:prstGeom prst="rect">
                  <a:avLst/>
                </a:prstGeom>
              </p:spPr>
            </p:pic>
          </mc:Fallback>
        </mc:AlternateContent>
      </p:grpSp>
      <p:grpSp>
        <p:nvGrpSpPr>
          <p:cNvPr id="51" name="Gruppieren 50">
            <a:extLst>
              <a:ext uri="{FF2B5EF4-FFF2-40B4-BE49-F238E27FC236}">
                <a16:creationId xmlns:a16="http://schemas.microsoft.com/office/drawing/2014/main" id="{8154ED39-E704-602A-3006-BFF4C7702BDA}"/>
              </a:ext>
            </a:extLst>
          </p:cNvPr>
          <p:cNvGrpSpPr/>
          <p:nvPr/>
        </p:nvGrpSpPr>
        <p:grpSpPr>
          <a:xfrm>
            <a:off x="427787" y="362137"/>
            <a:ext cx="1210680" cy="1381320"/>
            <a:chOff x="290053" y="2598200"/>
            <a:chExt cx="1210680" cy="1381320"/>
          </a:xfrm>
        </p:grpSpPr>
        <mc:AlternateContent xmlns:mc="http://schemas.openxmlformats.org/markup-compatibility/2006" xmlns:p14="http://schemas.microsoft.com/office/powerpoint/2010/main">
          <mc:Choice Requires="p14">
            <p:contentPart p14:bwMode="auto" r:id="rId27">
              <p14:nvContentPartPr>
                <p14:cNvPr id="52" name="Freihand 51">
                  <a:extLst>
                    <a:ext uri="{FF2B5EF4-FFF2-40B4-BE49-F238E27FC236}">
                      <a16:creationId xmlns:a16="http://schemas.microsoft.com/office/drawing/2014/main" id="{6C4DEE55-792D-53BD-9CBA-4734652A3787}"/>
                    </a:ext>
                  </a:extLst>
                </p14:cNvPr>
                <p14:cNvContentPartPr/>
                <p14:nvPr/>
              </p14:nvContentPartPr>
              <p14:xfrm>
                <a:off x="290053" y="2691080"/>
                <a:ext cx="1002600" cy="1288440"/>
              </p14:xfrm>
            </p:contentPart>
          </mc:Choice>
          <mc:Fallback xmlns="">
            <p:pic>
              <p:nvPicPr>
                <p:cNvPr id="52" name="Freihand 51">
                  <a:extLst>
                    <a:ext uri="{FF2B5EF4-FFF2-40B4-BE49-F238E27FC236}">
                      <a16:creationId xmlns:a16="http://schemas.microsoft.com/office/drawing/2014/main" id="{6C4DEE55-792D-53BD-9CBA-4734652A3787}"/>
                    </a:ext>
                  </a:extLst>
                </p:cNvPr>
                <p:cNvPicPr/>
                <p:nvPr/>
              </p:nvPicPr>
              <p:blipFill>
                <a:blip r:embed="rId20"/>
                <a:stretch>
                  <a:fillRect/>
                </a:stretch>
              </p:blipFill>
              <p:spPr>
                <a:xfrm>
                  <a:off x="227053" y="2628080"/>
                  <a:ext cx="1128240" cy="1414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Freihand 52">
                  <a:extLst>
                    <a:ext uri="{FF2B5EF4-FFF2-40B4-BE49-F238E27FC236}">
                      <a16:creationId xmlns:a16="http://schemas.microsoft.com/office/drawing/2014/main" id="{FA7EC354-4660-F150-814E-209EB8D962DD}"/>
                    </a:ext>
                  </a:extLst>
                </p14:cNvPr>
                <p14:cNvContentPartPr/>
                <p14:nvPr/>
              </p14:nvContentPartPr>
              <p14:xfrm>
                <a:off x="405253" y="2598200"/>
                <a:ext cx="1095480" cy="1101960"/>
              </p14:xfrm>
            </p:contentPart>
          </mc:Choice>
          <mc:Fallback xmlns="">
            <p:pic>
              <p:nvPicPr>
                <p:cNvPr id="53" name="Freihand 52">
                  <a:extLst>
                    <a:ext uri="{FF2B5EF4-FFF2-40B4-BE49-F238E27FC236}">
                      <a16:creationId xmlns:a16="http://schemas.microsoft.com/office/drawing/2014/main" id="{FA7EC354-4660-F150-814E-209EB8D962DD}"/>
                    </a:ext>
                  </a:extLst>
                </p:cNvPr>
                <p:cNvPicPr/>
                <p:nvPr/>
              </p:nvPicPr>
              <p:blipFill>
                <a:blip r:embed="rId22"/>
                <a:stretch>
                  <a:fillRect/>
                </a:stretch>
              </p:blipFill>
              <p:spPr>
                <a:xfrm>
                  <a:off x="342253" y="2535200"/>
                  <a:ext cx="1221120" cy="1227600"/>
                </a:xfrm>
                <a:prstGeom prst="rect">
                  <a:avLst/>
                </a:prstGeom>
              </p:spPr>
            </p:pic>
          </mc:Fallback>
        </mc:AlternateContent>
      </p:grpSp>
      <p:grpSp>
        <p:nvGrpSpPr>
          <p:cNvPr id="54" name="Gruppieren 53">
            <a:extLst>
              <a:ext uri="{FF2B5EF4-FFF2-40B4-BE49-F238E27FC236}">
                <a16:creationId xmlns:a16="http://schemas.microsoft.com/office/drawing/2014/main" id="{4E17E34C-A507-5460-33BA-8CD25B459523}"/>
              </a:ext>
            </a:extLst>
          </p:cNvPr>
          <p:cNvGrpSpPr/>
          <p:nvPr/>
        </p:nvGrpSpPr>
        <p:grpSpPr>
          <a:xfrm>
            <a:off x="597015" y="4573509"/>
            <a:ext cx="1210680" cy="1381320"/>
            <a:chOff x="290053" y="2598200"/>
            <a:chExt cx="1210680" cy="1381320"/>
          </a:xfrm>
        </p:grpSpPr>
        <mc:AlternateContent xmlns:mc="http://schemas.openxmlformats.org/markup-compatibility/2006" xmlns:p14="http://schemas.microsoft.com/office/powerpoint/2010/main">
          <mc:Choice Requires="p14">
            <p:contentPart p14:bwMode="auto" r:id="rId29">
              <p14:nvContentPartPr>
                <p14:cNvPr id="55" name="Freihand 54">
                  <a:extLst>
                    <a:ext uri="{FF2B5EF4-FFF2-40B4-BE49-F238E27FC236}">
                      <a16:creationId xmlns:a16="http://schemas.microsoft.com/office/drawing/2014/main" id="{9DCE838F-DECE-67AA-A709-590CE951B0A0}"/>
                    </a:ext>
                  </a:extLst>
                </p14:cNvPr>
                <p14:cNvContentPartPr/>
                <p14:nvPr/>
              </p14:nvContentPartPr>
              <p14:xfrm>
                <a:off x="290053" y="2691080"/>
                <a:ext cx="1002600" cy="1288440"/>
              </p14:xfrm>
            </p:contentPart>
          </mc:Choice>
          <mc:Fallback xmlns="">
            <p:pic>
              <p:nvPicPr>
                <p:cNvPr id="55" name="Freihand 54">
                  <a:extLst>
                    <a:ext uri="{FF2B5EF4-FFF2-40B4-BE49-F238E27FC236}">
                      <a16:creationId xmlns:a16="http://schemas.microsoft.com/office/drawing/2014/main" id="{9DCE838F-DECE-67AA-A709-590CE951B0A0}"/>
                    </a:ext>
                  </a:extLst>
                </p:cNvPr>
                <p:cNvPicPr/>
                <p:nvPr/>
              </p:nvPicPr>
              <p:blipFill>
                <a:blip r:embed="rId20"/>
                <a:stretch>
                  <a:fillRect/>
                </a:stretch>
              </p:blipFill>
              <p:spPr>
                <a:xfrm>
                  <a:off x="227053" y="2628080"/>
                  <a:ext cx="1128240" cy="1414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Freihand 55">
                  <a:extLst>
                    <a:ext uri="{FF2B5EF4-FFF2-40B4-BE49-F238E27FC236}">
                      <a16:creationId xmlns:a16="http://schemas.microsoft.com/office/drawing/2014/main" id="{4D6D6AB8-52BF-8E31-95E2-6BD1C09DF4DD}"/>
                    </a:ext>
                  </a:extLst>
                </p14:cNvPr>
                <p14:cNvContentPartPr/>
                <p14:nvPr/>
              </p14:nvContentPartPr>
              <p14:xfrm>
                <a:off x="405253" y="2598200"/>
                <a:ext cx="1095480" cy="1101960"/>
              </p14:xfrm>
            </p:contentPart>
          </mc:Choice>
          <mc:Fallback xmlns="">
            <p:pic>
              <p:nvPicPr>
                <p:cNvPr id="56" name="Freihand 55">
                  <a:extLst>
                    <a:ext uri="{FF2B5EF4-FFF2-40B4-BE49-F238E27FC236}">
                      <a16:creationId xmlns:a16="http://schemas.microsoft.com/office/drawing/2014/main" id="{4D6D6AB8-52BF-8E31-95E2-6BD1C09DF4DD}"/>
                    </a:ext>
                  </a:extLst>
                </p:cNvPr>
                <p:cNvPicPr/>
                <p:nvPr/>
              </p:nvPicPr>
              <p:blipFill>
                <a:blip r:embed="rId22"/>
                <a:stretch>
                  <a:fillRect/>
                </a:stretch>
              </p:blipFill>
              <p:spPr>
                <a:xfrm>
                  <a:off x="342253" y="2535200"/>
                  <a:ext cx="1221120" cy="1227600"/>
                </a:xfrm>
                <a:prstGeom prst="rect">
                  <a:avLst/>
                </a:prstGeom>
              </p:spPr>
            </p:pic>
          </mc:Fallback>
        </mc:AlternateContent>
      </p:grpSp>
      <p:grpSp>
        <p:nvGrpSpPr>
          <p:cNvPr id="57" name="Gruppieren 56">
            <a:extLst>
              <a:ext uri="{FF2B5EF4-FFF2-40B4-BE49-F238E27FC236}">
                <a16:creationId xmlns:a16="http://schemas.microsoft.com/office/drawing/2014/main" id="{0C3BACC1-37B0-EC29-9087-1307AFE1B193}"/>
              </a:ext>
            </a:extLst>
          </p:cNvPr>
          <p:cNvGrpSpPr/>
          <p:nvPr/>
        </p:nvGrpSpPr>
        <p:grpSpPr>
          <a:xfrm>
            <a:off x="7104590" y="4287320"/>
            <a:ext cx="1210680" cy="1381320"/>
            <a:chOff x="290053" y="2598200"/>
            <a:chExt cx="1210680" cy="1381320"/>
          </a:xfrm>
        </p:grpSpPr>
        <mc:AlternateContent xmlns:mc="http://schemas.openxmlformats.org/markup-compatibility/2006" xmlns:p14="http://schemas.microsoft.com/office/powerpoint/2010/main">
          <mc:Choice Requires="p14">
            <p:contentPart p14:bwMode="auto" r:id="rId31">
              <p14:nvContentPartPr>
                <p14:cNvPr id="58" name="Freihand 57">
                  <a:extLst>
                    <a:ext uri="{FF2B5EF4-FFF2-40B4-BE49-F238E27FC236}">
                      <a16:creationId xmlns:a16="http://schemas.microsoft.com/office/drawing/2014/main" id="{308F837E-D7FD-F0E6-01E4-EEC0AE8F81DD}"/>
                    </a:ext>
                  </a:extLst>
                </p14:cNvPr>
                <p14:cNvContentPartPr/>
                <p14:nvPr/>
              </p14:nvContentPartPr>
              <p14:xfrm>
                <a:off x="290053" y="2691080"/>
                <a:ext cx="1002600" cy="1288440"/>
              </p14:xfrm>
            </p:contentPart>
          </mc:Choice>
          <mc:Fallback xmlns="">
            <p:pic>
              <p:nvPicPr>
                <p:cNvPr id="58" name="Freihand 57">
                  <a:extLst>
                    <a:ext uri="{FF2B5EF4-FFF2-40B4-BE49-F238E27FC236}">
                      <a16:creationId xmlns:a16="http://schemas.microsoft.com/office/drawing/2014/main" id="{308F837E-D7FD-F0E6-01E4-EEC0AE8F81DD}"/>
                    </a:ext>
                  </a:extLst>
                </p:cNvPr>
                <p:cNvPicPr/>
                <p:nvPr/>
              </p:nvPicPr>
              <p:blipFill>
                <a:blip r:embed="rId20"/>
                <a:stretch>
                  <a:fillRect/>
                </a:stretch>
              </p:blipFill>
              <p:spPr>
                <a:xfrm>
                  <a:off x="227053" y="2628080"/>
                  <a:ext cx="1128240" cy="1414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9" name="Freihand 58">
                  <a:extLst>
                    <a:ext uri="{FF2B5EF4-FFF2-40B4-BE49-F238E27FC236}">
                      <a16:creationId xmlns:a16="http://schemas.microsoft.com/office/drawing/2014/main" id="{913D673F-92CB-D6B2-A123-88BC80EBA38B}"/>
                    </a:ext>
                  </a:extLst>
                </p14:cNvPr>
                <p14:cNvContentPartPr/>
                <p14:nvPr/>
              </p14:nvContentPartPr>
              <p14:xfrm>
                <a:off x="405253" y="2598200"/>
                <a:ext cx="1095480" cy="1101960"/>
              </p14:xfrm>
            </p:contentPart>
          </mc:Choice>
          <mc:Fallback xmlns="">
            <p:pic>
              <p:nvPicPr>
                <p:cNvPr id="59" name="Freihand 58">
                  <a:extLst>
                    <a:ext uri="{FF2B5EF4-FFF2-40B4-BE49-F238E27FC236}">
                      <a16:creationId xmlns:a16="http://schemas.microsoft.com/office/drawing/2014/main" id="{913D673F-92CB-D6B2-A123-88BC80EBA38B}"/>
                    </a:ext>
                  </a:extLst>
                </p:cNvPr>
                <p:cNvPicPr/>
                <p:nvPr/>
              </p:nvPicPr>
              <p:blipFill>
                <a:blip r:embed="rId22"/>
                <a:stretch>
                  <a:fillRect/>
                </a:stretch>
              </p:blipFill>
              <p:spPr>
                <a:xfrm>
                  <a:off x="342253" y="2535200"/>
                  <a:ext cx="1221120" cy="1227600"/>
                </a:xfrm>
                <a:prstGeom prst="rect">
                  <a:avLst/>
                </a:prstGeom>
              </p:spPr>
            </p:pic>
          </mc:Fallback>
        </mc:AlternateContent>
      </p:grpSp>
      <p:grpSp>
        <p:nvGrpSpPr>
          <p:cNvPr id="60" name="Gruppieren 59">
            <a:extLst>
              <a:ext uri="{FF2B5EF4-FFF2-40B4-BE49-F238E27FC236}">
                <a16:creationId xmlns:a16="http://schemas.microsoft.com/office/drawing/2014/main" id="{E62A4338-F28C-78CB-6B4C-F510FD105A47}"/>
              </a:ext>
            </a:extLst>
          </p:cNvPr>
          <p:cNvGrpSpPr/>
          <p:nvPr/>
        </p:nvGrpSpPr>
        <p:grpSpPr>
          <a:xfrm>
            <a:off x="9282872" y="3929289"/>
            <a:ext cx="1210680" cy="1381320"/>
            <a:chOff x="290053" y="2598200"/>
            <a:chExt cx="1210680" cy="1381320"/>
          </a:xfrm>
        </p:grpSpPr>
        <mc:AlternateContent xmlns:mc="http://schemas.openxmlformats.org/markup-compatibility/2006" xmlns:p14="http://schemas.microsoft.com/office/powerpoint/2010/main">
          <mc:Choice Requires="p14">
            <p:contentPart p14:bwMode="auto" r:id="rId33">
              <p14:nvContentPartPr>
                <p14:cNvPr id="61" name="Freihand 60">
                  <a:extLst>
                    <a:ext uri="{FF2B5EF4-FFF2-40B4-BE49-F238E27FC236}">
                      <a16:creationId xmlns:a16="http://schemas.microsoft.com/office/drawing/2014/main" id="{E7FA19B0-2324-E173-D5B7-2A50E92DB7C5}"/>
                    </a:ext>
                  </a:extLst>
                </p14:cNvPr>
                <p14:cNvContentPartPr/>
                <p14:nvPr/>
              </p14:nvContentPartPr>
              <p14:xfrm>
                <a:off x="290053" y="2691080"/>
                <a:ext cx="1002600" cy="1288440"/>
              </p14:xfrm>
            </p:contentPart>
          </mc:Choice>
          <mc:Fallback xmlns="">
            <p:pic>
              <p:nvPicPr>
                <p:cNvPr id="61" name="Freihand 60">
                  <a:extLst>
                    <a:ext uri="{FF2B5EF4-FFF2-40B4-BE49-F238E27FC236}">
                      <a16:creationId xmlns:a16="http://schemas.microsoft.com/office/drawing/2014/main" id="{E7FA19B0-2324-E173-D5B7-2A50E92DB7C5}"/>
                    </a:ext>
                  </a:extLst>
                </p:cNvPr>
                <p:cNvPicPr/>
                <p:nvPr/>
              </p:nvPicPr>
              <p:blipFill>
                <a:blip r:embed="rId20"/>
                <a:stretch>
                  <a:fillRect/>
                </a:stretch>
              </p:blipFill>
              <p:spPr>
                <a:xfrm>
                  <a:off x="227053" y="2628080"/>
                  <a:ext cx="1128240" cy="1414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Freihand 61">
                  <a:extLst>
                    <a:ext uri="{FF2B5EF4-FFF2-40B4-BE49-F238E27FC236}">
                      <a16:creationId xmlns:a16="http://schemas.microsoft.com/office/drawing/2014/main" id="{BA9C6953-CFE2-3768-AEC2-E6CD881A5FC3}"/>
                    </a:ext>
                  </a:extLst>
                </p14:cNvPr>
                <p14:cNvContentPartPr/>
                <p14:nvPr/>
              </p14:nvContentPartPr>
              <p14:xfrm>
                <a:off x="405253" y="2598200"/>
                <a:ext cx="1095480" cy="1101960"/>
              </p14:xfrm>
            </p:contentPart>
          </mc:Choice>
          <mc:Fallback xmlns="">
            <p:pic>
              <p:nvPicPr>
                <p:cNvPr id="62" name="Freihand 61">
                  <a:extLst>
                    <a:ext uri="{FF2B5EF4-FFF2-40B4-BE49-F238E27FC236}">
                      <a16:creationId xmlns:a16="http://schemas.microsoft.com/office/drawing/2014/main" id="{BA9C6953-CFE2-3768-AEC2-E6CD881A5FC3}"/>
                    </a:ext>
                  </a:extLst>
                </p:cNvPr>
                <p:cNvPicPr/>
                <p:nvPr/>
              </p:nvPicPr>
              <p:blipFill>
                <a:blip r:embed="rId22"/>
                <a:stretch>
                  <a:fillRect/>
                </a:stretch>
              </p:blipFill>
              <p:spPr>
                <a:xfrm>
                  <a:off x="342253" y="2535200"/>
                  <a:ext cx="1221120" cy="1227600"/>
                </a:xfrm>
                <a:prstGeom prst="rect">
                  <a:avLst/>
                </a:prstGeom>
              </p:spPr>
            </p:pic>
          </mc:Fallback>
        </mc:AlternateContent>
      </p:grpSp>
      <p:grpSp>
        <p:nvGrpSpPr>
          <p:cNvPr id="63" name="Gruppieren 62">
            <a:extLst>
              <a:ext uri="{FF2B5EF4-FFF2-40B4-BE49-F238E27FC236}">
                <a16:creationId xmlns:a16="http://schemas.microsoft.com/office/drawing/2014/main" id="{AE2E0578-74EE-CE1B-34ED-C7AA993E866E}"/>
              </a:ext>
            </a:extLst>
          </p:cNvPr>
          <p:cNvGrpSpPr/>
          <p:nvPr/>
        </p:nvGrpSpPr>
        <p:grpSpPr>
          <a:xfrm>
            <a:off x="9191304" y="1997504"/>
            <a:ext cx="1210680" cy="1381320"/>
            <a:chOff x="290053" y="2598200"/>
            <a:chExt cx="1210680" cy="1381320"/>
          </a:xfrm>
        </p:grpSpPr>
        <mc:AlternateContent xmlns:mc="http://schemas.openxmlformats.org/markup-compatibility/2006" xmlns:p14="http://schemas.microsoft.com/office/powerpoint/2010/main">
          <mc:Choice Requires="p14">
            <p:contentPart p14:bwMode="auto" r:id="rId35">
              <p14:nvContentPartPr>
                <p14:cNvPr id="2048" name="Freihand 2047">
                  <a:extLst>
                    <a:ext uri="{FF2B5EF4-FFF2-40B4-BE49-F238E27FC236}">
                      <a16:creationId xmlns:a16="http://schemas.microsoft.com/office/drawing/2014/main" id="{AEE02778-1D56-2FEF-C050-C03985EFDDF1}"/>
                    </a:ext>
                  </a:extLst>
                </p14:cNvPr>
                <p14:cNvContentPartPr/>
                <p14:nvPr/>
              </p14:nvContentPartPr>
              <p14:xfrm>
                <a:off x="290053" y="2691080"/>
                <a:ext cx="1002600" cy="1288440"/>
              </p14:xfrm>
            </p:contentPart>
          </mc:Choice>
          <mc:Fallback xmlns="">
            <p:pic>
              <p:nvPicPr>
                <p:cNvPr id="2048" name="Freihand 2047">
                  <a:extLst>
                    <a:ext uri="{FF2B5EF4-FFF2-40B4-BE49-F238E27FC236}">
                      <a16:creationId xmlns:a16="http://schemas.microsoft.com/office/drawing/2014/main" id="{AEE02778-1D56-2FEF-C050-C03985EFDDF1}"/>
                    </a:ext>
                  </a:extLst>
                </p:cNvPr>
                <p:cNvPicPr/>
                <p:nvPr/>
              </p:nvPicPr>
              <p:blipFill>
                <a:blip r:embed="rId20"/>
                <a:stretch>
                  <a:fillRect/>
                </a:stretch>
              </p:blipFill>
              <p:spPr>
                <a:xfrm>
                  <a:off x="227053" y="2628080"/>
                  <a:ext cx="1128240" cy="1414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49" name="Freihand 2048">
                  <a:extLst>
                    <a:ext uri="{FF2B5EF4-FFF2-40B4-BE49-F238E27FC236}">
                      <a16:creationId xmlns:a16="http://schemas.microsoft.com/office/drawing/2014/main" id="{6403DD21-B72B-2D08-EA36-F4169D68F380}"/>
                    </a:ext>
                  </a:extLst>
                </p14:cNvPr>
                <p14:cNvContentPartPr/>
                <p14:nvPr/>
              </p14:nvContentPartPr>
              <p14:xfrm>
                <a:off x="405253" y="2598200"/>
                <a:ext cx="1095480" cy="1101960"/>
              </p14:xfrm>
            </p:contentPart>
          </mc:Choice>
          <mc:Fallback xmlns="">
            <p:pic>
              <p:nvPicPr>
                <p:cNvPr id="2049" name="Freihand 2048">
                  <a:extLst>
                    <a:ext uri="{FF2B5EF4-FFF2-40B4-BE49-F238E27FC236}">
                      <a16:creationId xmlns:a16="http://schemas.microsoft.com/office/drawing/2014/main" id="{6403DD21-B72B-2D08-EA36-F4169D68F380}"/>
                    </a:ext>
                  </a:extLst>
                </p:cNvPr>
                <p:cNvPicPr/>
                <p:nvPr/>
              </p:nvPicPr>
              <p:blipFill>
                <a:blip r:embed="rId22"/>
                <a:stretch>
                  <a:fillRect/>
                </a:stretch>
              </p:blipFill>
              <p:spPr>
                <a:xfrm>
                  <a:off x="342253" y="2535200"/>
                  <a:ext cx="1221120" cy="1227600"/>
                </a:xfrm>
                <a:prstGeom prst="rect">
                  <a:avLst/>
                </a:prstGeom>
              </p:spPr>
            </p:pic>
          </mc:Fallback>
        </mc:AlternateContent>
      </p:grpSp>
      <p:sp>
        <p:nvSpPr>
          <p:cNvPr id="2051" name="Rechteck 2050">
            <a:extLst>
              <a:ext uri="{FF2B5EF4-FFF2-40B4-BE49-F238E27FC236}">
                <a16:creationId xmlns:a16="http://schemas.microsoft.com/office/drawing/2014/main" id="{A4A041CA-5463-5A3C-301E-56175C2D4AA9}"/>
              </a:ext>
            </a:extLst>
          </p:cNvPr>
          <p:cNvSpPr/>
          <p:nvPr/>
        </p:nvSpPr>
        <p:spPr>
          <a:xfrm>
            <a:off x="2257054" y="5535490"/>
            <a:ext cx="7025818" cy="784893"/>
          </a:xfrm>
          <a:prstGeom prst="rect">
            <a:avLst/>
          </a:prstGeom>
          <a:no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4000" b="1" i="0" u="none" strike="noStrike" kern="0" cap="none" spc="0" normalizeH="0" baseline="0" noProof="0">
                <a:ln>
                  <a:noFill/>
                </a:ln>
                <a:solidFill>
                  <a:srgbClr val="FF0000"/>
                </a:solidFill>
                <a:effectLst/>
                <a:uLnTx/>
                <a:uFillTx/>
                <a:latin typeface="Bosch Office Sans"/>
                <a:ea typeface="+mn-ea"/>
                <a:cs typeface="+mn-cs"/>
              </a:rPr>
              <a:t>NO INTERNET ACCESS </a:t>
            </a:r>
          </a:p>
        </p:txBody>
      </p:sp>
    </p:spTree>
    <p:extLst>
      <p:ext uri="{BB962C8B-B14F-4D97-AF65-F5344CB8AC3E}">
        <p14:creationId xmlns:p14="http://schemas.microsoft.com/office/powerpoint/2010/main" val="27631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30C1086-32CC-94E6-C12D-D745A757F2B9}"/>
              </a:ext>
            </a:extLst>
          </p:cNvPr>
          <p:cNvSpPr>
            <a:spLocks noGrp="1"/>
          </p:cNvSpPr>
          <p:nvPr>
            <p:ph type="body" sz="quarter" idx="2"/>
          </p:nvPr>
        </p:nvSpPr>
        <p:spPr/>
        <p:txBody>
          <a:bodyPr/>
          <a:lstStyle/>
          <a:p>
            <a:r>
              <a:rPr lang="en-US" b="1"/>
              <a:t>A dedicated use case: </a:t>
            </a:r>
          </a:p>
          <a:p>
            <a:endParaRPr lang="en-US"/>
          </a:p>
          <a:p>
            <a:endParaRPr lang="en-US"/>
          </a:p>
          <a:p>
            <a:r>
              <a:rPr lang="en-US"/>
              <a:t>Example of summarizing a given text in the best possible way:</a:t>
            </a:r>
          </a:p>
          <a:p>
            <a:endParaRPr lang="en-US"/>
          </a:p>
          <a:p>
            <a:pPr marL="285750" indent="-285750">
              <a:buFont typeface="Arial" panose="020B0604020202020204" pitchFamily="34" charset="0"/>
              <a:buChar char="•"/>
            </a:pPr>
            <a:r>
              <a:rPr lang="en-US"/>
              <a:t>Management summary</a:t>
            </a:r>
          </a:p>
          <a:p>
            <a:pPr marL="285750" indent="-285750">
              <a:buFont typeface="Arial" panose="020B0604020202020204" pitchFamily="34" charset="0"/>
              <a:buChar char="•"/>
            </a:pPr>
            <a:r>
              <a:rPr lang="en-US"/>
              <a:t>Three key bullet points</a:t>
            </a:r>
          </a:p>
          <a:p>
            <a:pPr marL="285750" indent="-285750">
              <a:buFont typeface="Arial" panose="020B0604020202020204" pitchFamily="34" charset="0"/>
              <a:buChar char="•"/>
            </a:pPr>
            <a:r>
              <a:rPr lang="en-US"/>
              <a:t>Details for each bullet point</a:t>
            </a:r>
          </a:p>
          <a:p>
            <a:pPr marL="285750" indent="-285750">
              <a:buFont typeface="Arial" panose="020B0604020202020204" pitchFamily="34" charset="0"/>
              <a:buChar char="•"/>
            </a:pPr>
            <a:r>
              <a:rPr lang="en-US" u="sng"/>
              <a:t>Facts to be checked </a:t>
            </a:r>
            <a:r>
              <a:rPr lang="en-US"/>
              <a:t> </a:t>
            </a:r>
          </a:p>
          <a:p>
            <a:endParaRPr lang="en-US"/>
          </a:p>
          <a:p>
            <a:endParaRPr lang="en-US"/>
          </a:p>
          <a:p>
            <a:r>
              <a:rPr lang="en-US"/>
              <a:t>Note: LLM can generate a decent amount of text in a very short time. You stay responsible to check, if the content is correct!</a:t>
            </a:r>
          </a:p>
          <a:p>
            <a:endParaRPr lang="en-US"/>
          </a:p>
        </p:txBody>
      </p:sp>
      <p:pic>
        <p:nvPicPr>
          <p:cNvPr id="4" name="Bildplatzhalter 6">
            <a:extLst>
              <a:ext uri="{FF2B5EF4-FFF2-40B4-BE49-F238E27FC236}">
                <a16:creationId xmlns:a16="http://schemas.microsoft.com/office/drawing/2014/main" id="{201F2532-4B2E-E401-C833-D0F157DB2176}"/>
              </a:ext>
            </a:extLst>
          </p:cNvPr>
          <p:cNvPicPr>
            <a:picLocks noGrp="1" noChangeAspect="1"/>
          </p:cNvPicPr>
          <p:nvPr>
            <p:ph type="pic" sz="quarter" idx="1"/>
          </p:nvPr>
        </p:nvPicPr>
        <p:blipFill>
          <a:blip r:embed="rId2"/>
          <a:srcRect l="5544" r="5544"/>
          <a:stretch/>
        </p:blipFill>
        <p:spPr>
          <a:xfrm flipH="1">
            <a:off x="0" y="0"/>
            <a:ext cx="5486400" cy="6170613"/>
          </a:xfrm>
        </p:spPr>
      </p:pic>
    </p:spTree>
    <p:extLst>
      <p:ext uri="{BB962C8B-B14F-4D97-AF65-F5344CB8AC3E}">
        <p14:creationId xmlns:p14="http://schemas.microsoft.com/office/powerpoint/2010/main" val="70421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978BFA2-3BB5-4DD7-F598-9BCDE7ABB2DF}"/>
              </a:ext>
            </a:extLst>
          </p:cNvPr>
          <p:cNvSpPr/>
          <p:nvPr/>
        </p:nvSpPr>
        <p:spPr>
          <a:xfrm>
            <a:off x="257175" y="896187"/>
            <a:ext cx="2344058" cy="1007178"/>
          </a:xfrm>
          <a:prstGeom prst="rect">
            <a:avLst/>
          </a:prstGeom>
          <a:solidFill>
            <a:schemeClr val="bg1">
              <a:lumMod val="75000"/>
              <a:alpha val="64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latin typeface="Bosch Office Sans"/>
                <a:ea typeface="+mn-ea"/>
                <a:cs typeface="+mn-cs"/>
              </a:rPr>
              <a:t>Role:</a:t>
            </a:r>
          </a:p>
        </p:txBody>
      </p:sp>
      <p:sp>
        <p:nvSpPr>
          <p:cNvPr id="4" name="Rechteck 3">
            <a:extLst>
              <a:ext uri="{FF2B5EF4-FFF2-40B4-BE49-F238E27FC236}">
                <a16:creationId xmlns:a16="http://schemas.microsoft.com/office/drawing/2014/main" id="{9A4B9A65-2112-31C5-1ABC-78C5F148BA6F}"/>
              </a:ext>
            </a:extLst>
          </p:cNvPr>
          <p:cNvSpPr/>
          <p:nvPr/>
        </p:nvSpPr>
        <p:spPr>
          <a:xfrm>
            <a:off x="257175" y="2027572"/>
            <a:ext cx="2344058" cy="1357086"/>
          </a:xfrm>
          <a:prstGeom prst="rect">
            <a:avLst/>
          </a:prstGeom>
          <a:solidFill>
            <a:schemeClr val="bg1">
              <a:lumMod val="75000"/>
              <a:alpha val="64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a:t>Task: </a:t>
            </a:r>
          </a:p>
        </p:txBody>
      </p:sp>
      <p:sp>
        <p:nvSpPr>
          <p:cNvPr id="5" name="Rechteck 4">
            <a:extLst>
              <a:ext uri="{FF2B5EF4-FFF2-40B4-BE49-F238E27FC236}">
                <a16:creationId xmlns:a16="http://schemas.microsoft.com/office/drawing/2014/main" id="{C9F31AE0-C66B-98AD-81D9-18A945AB754F}"/>
              </a:ext>
            </a:extLst>
          </p:cNvPr>
          <p:cNvSpPr/>
          <p:nvPr/>
        </p:nvSpPr>
        <p:spPr>
          <a:xfrm>
            <a:off x="257175" y="3508865"/>
            <a:ext cx="2344058" cy="1956898"/>
          </a:xfrm>
          <a:prstGeom prst="rect">
            <a:avLst/>
          </a:prstGeom>
          <a:solidFill>
            <a:schemeClr val="bg1">
              <a:lumMod val="75000"/>
              <a:alpha val="64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a:t>Format: </a:t>
            </a:r>
          </a:p>
        </p:txBody>
      </p:sp>
      <p:sp>
        <p:nvSpPr>
          <p:cNvPr id="9" name="Rechteck 8">
            <a:extLst>
              <a:ext uri="{FF2B5EF4-FFF2-40B4-BE49-F238E27FC236}">
                <a16:creationId xmlns:a16="http://schemas.microsoft.com/office/drawing/2014/main" id="{B4D82F2F-B2AC-94E8-4B86-DE4A1A2CF01A}"/>
              </a:ext>
            </a:extLst>
          </p:cNvPr>
          <p:cNvSpPr/>
          <p:nvPr/>
        </p:nvSpPr>
        <p:spPr>
          <a:xfrm>
            <a:off x="2833463" y="267744"/>
            <a:ext cx="2684333" cy="5211876"/>
          </a:xfrm>
          <a:prstGeom prst="rect">
            <a:avLst/>
          </a:prstGeom>
          <a:solidFill>
            <a:schemeClr val="bg1">
              <a:lumMod val="75000"/>
              <a:alpha val="64000"/>
            </a:schemeClr>
          </a:solidFill>
          <a:ln w="9525" cap="flat" cmpd="sng" algn="ctr">
            <a:solidFill>
              <a:srgbClr val="3F136C"/>
            </a:solidFill>
            <a:prstDash val="solid"/>
          </a:ln>
          <a:effectLst/>
        </p:spPr>
        <p:txBody>
          <a:bodyPr rtlCol="0" anchor="t"/>
          <a:lstStyle/>
          <a:p>
            <a:pPr marL="0" marR="0" indent="0" defTabSz="914400" eaLnBrk="1" fontAlgn="auto" latinLnBrk="0" hangingPunct="1">
              <a:lnSpc>
                <a:spcPct val="100000"/>
              </a:lnSpc>
              <a:spcBef>
                <a:spcPts val="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latin typeface="Bosch Office Sans"/>
                <a:ea typeface="+mn-ea"/>
                <a:cs typeface="+mn-cs"/>
              </a:rPr>
              <a:t>Act as a</a:t>
            </a:r>
          </a:p>
          <a:p>
            <a:pPr marL="0" marR="0" indent="0"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rgbClr val="000000"/>
              </a:solidFill>
              <a:effectLst/>
              <a:uLnTx/>
              <a:uFillTx/>
              <a:latin typeface="Bosch Office Sans"/>
              <a:ea typeface="+mn-ea"/>
              <a:cs typeface="+mn-cs"/>
            </a:endParaRPr>
          </a:p>
          <a:p>
            <a:pPr marL="0" marR="0" indent="0"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a:ln>
                  <a:noFill/>
                </a:ln>
                <a:solidFill>
                  <a:srgbClr val="000000"/>
                </a:solidFill>
                <a:effectLst/>
                <a:uLnTx/>
                <a:uFillTx/>
                <a:latin typeface="Bosch Office Sans"/>
                <a:ea typeface="+mn-ea"/>
                <a:cs typeface="+mn-cs"/>
              </a:rPr>
              <a:t>Experienced press writer for a technical magazine.</a:t>
            </a:r>
          </a:p>
          <a:p>
            <a:pPr marL="0" marR="0" indent="0" defTabSz="914400" eaLnBrk="1" fontAlgn="auto" latinLnBrk="0" hangingPunct="1">
              <a:lnSpc>
                <a:spcPct val="100000"/>
              </a:lnSpc>
              <a:spcBef>
                <a:spcPts val="0"/>
              </a:spcBef>
              <a:spcAft>
                <a:spcPts val="0"/>
              </a:spcAft>
              <a:buClrTx/>
              <a:buSzTx/>
              <a:buFontTx/>
              <a:buNone/>
              <a:tabLst/>
            </a:pPr>
            <a:endParaRPr lang="en-US" sz="1400" kern="0">
              <a:solidFill>
                <a:srgbClr val="000000"/>
              </a:solidFill>
              <a:latin typeface="Bosch Office Sans"/>
            </a:endParaRPr>
          </a:p>
          <a:p>
            <a:pPr marL="0" marR="0" indent="0"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rgbClr val="000000"/>
              </a:solidFill>
              <a:effectLst/>
              <a:uLnTx/>
              <a:uFillTx/>
              <a:latin typeface="Bosch Office Sans"/>
              <a:ea typeface="+mn-ea"/>
              <a:cs typeface="+mn-cs"/>
            </a:endParaRPr>
          </a:p>
          <a:p>
            <a:pPr marL="0" marR="0" indent="0" defTabSz="914400" eaLnBrk="1" fontAlgn="auto" latinLnBrk="0" hangingPunct="1">
              <a:lnSpc>
                <a:spcPct val="100000"/>
              </a:lnSpc>
              <a:spcBef>
                <a:spcPts val="0"/>
              </a:spcBef>
              <a:spcAft>
                <a:spcPts val="0"/>
              </a:spcAft>
              <a:buClrTx/>
              <a:buSzTx/>
              <a:buFontTx/>
              <a:buNone/>
              <a:tabLst/>
            </a:pPr>
            <a:endParaRPr lang="en-US" sz="1400" kern="0">
              <a:solidFill>
                <a:srgbClr val="000000"/>
              </a:solidFill>
              <a:latin typeface="Bosch Office Sans"/>
            </a:endParaRPr>
          </a:p>
          <a:p>
            <a:pPr marL="0" marR="0" indent="0"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rgbClr val="000000"/>
              </a:solidFill>
              <a:effectLst/>
              <a:uLnTx/>
              <a:uFillTx/>
              <a:latin typeface="Bosch Office Sans"/>
              <a:ea typeface="+mn-ea"/>
              <a:cs typeface="+mn-cs"/>
            </a:endParaRPr>
          </a:p>
          <a:p>
            <a:pPr marL="0" marR="0" indent="0"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a:ln>
                  <a:noFill/>
                </a:ln>
                <a:solidFill>
                  <a:srgbClr val="000000"/>
                </a:solidFill>
                <a:effectLst/>
                <a:uLnTx/>
                <a:uFillTx/>
                <a:latin typeface="Bosch Office Sans"/>
                <a:ea typeface="+mn-ea"/>
                <a:cs typeface="+mn-cs"/>
              </a:rPr>
              <a:t> </a:t>
            </a:r>
            <a:r>
              <a:rPr lang="en-US" sz="1400" kern="0">
                <a:solidFill>
                  <a:srgbClr val="000000"/>
                </a:solidFill>
                <a:latin typeface="Bosch Office Sans"/>
              </a:rPr>
              <a:t>Make use of best practice for explaining complicated technical systems in an easy and understandable way. </a:t>
            </a:r>
            <a:r>
              <a:rPr kumimoji="0" lang="en-US" sz="1400" b="0" i="0" u="none" strike="noStrike" kern="0" cap="none" spc="0" normalizeH="0" baseline="0" noProof="0">
                <a:ln>
                  <a:noFill/>
                </a:ln>
                <a:solidFill>
                  <a:srgbClr val="000000"/>
                </a:solidFill>
                <a:effectLst/>
                <a:uLnTx/>
                <a:uFillTx/>
                <a:latin typeface="Bosch Office Sans"/>
                <a:ea typeface="+mn-ea"/>
                <a:cs typeface="+mn-cs"/>
              </a:rPr>
              <a:t> </a:t>
            </a:r>
          </a:p>
          <a:p>
            <a:pPr marL="0" marR="0" indent="0" defTabSz="914400" eaLnBrk="1" fontAlgn="auto" latinLnBrk="0" hangingPunct="1">
              <a:lnSpc>
                <a:spcPct val="100000"/>
              </a:lnSpc>
              <a:spcBef>
                <a:spcPts val="0"/>
              </a:spcBef>
              <a:spcAft>
                <a:spcPts val="0"/>
              </a:spcAft>
              <a:buClrTx/>
              <a:buSzTx/>
              <a:buFontTx/>
              <a:buNone/>
              <a:tabLst/>
            </a:pPr>
            <a:endParaRPr lang="en-US" sz="1400" kern="0">
              <a:solidFill>
                <a:srgbClr val="000000"/>
              </a:solidFill>
              <a:latin typeface="Bosch Office Sans"/>
            </a:endParaRPr>
          </a:p>
          <a:p>
            <a:pPr marL="0" marR="0" indent="0"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rgbClr val="000000"/>
              </a:solidFill>
              <a:effectLst/>
              <a:uLnTx/>
              <a:uFillTx/>
              <a:latin typeface="Bosch Office Sans"/>
              <a:ea typeface="+mn-ea"/>
              <a:cs typeface="+mn-cs"/>
            </a:endParaRPr>
          </a:p>
          <a:p>
            <a:pPr marL="0" marR="0" indent="0"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rgbClr val="000000"/>
              </a:solidFill>
              <a:effectLst/>
              <a:uLnTx/>
              <a:uFillTx/>
              <a:latin typeface="Bosch Office Sans"/>
              <a:ea typeface="+mn-ea"/>
              <a:cs typeface="+mn-cs"/>
            </a:endParaRPr>
          </a:p>
          <a:p>
            <a:pPr marL="0" marR="0" indent="0"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a:ln>
                  <a:noFill/>
                </a:ln>
                <a:solidFill>
                  <a:srgbClr val="000000"/>
                </a:solidFill>
                <a:effectLst/>
                <a:uLnTx/>
                <a:uFillTx/>
                <a:latin typeface="Bosch Office Sans"/>
                <a:ea typeface="+mn-ea"/>
                <a:cs typeface="+mn-cs"/>
              </a:rPr>
              <a:t>Please summarize the input text in the following manner: </a:t>
            </a:r>
          </a:p>
          <a:p>
            <a:pPr marL="180975" marR="0" indent="-180975"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sz="1400" kern="0">
                <a:solidFill>
                  <a:srgbClr val="000000"/>
                </a:solidFill>
                <a:latin typeface="Bosch Office Sans"/>
              </a:rPr>
              <a:t>write one sentence management summary</a:t>
            </a:r>
          </a:p>
          <a:p>
            <a:pPr marL="180975" marR="0" indent="-180975" defTabSz="914400" eaLnBrk="1" fontAlgn="auto" latinLnBrk="0" hangingPunct="1">
              <a:lnSpc>
                <a:spcPct val="100000"/>
              </a:lnSpc>
              <a:spcBef>
                <a:spcPts val="0"/>
              </a:spcBef>
              <a:spcAft>
                <a:spcPts val="0"/>
              </a:spcAft>
              <a:buClrTx/>
              <a:buSzTx/>
              <a:buFont typeface="Arial" panose="020B0604020202020204" pitchFamily="34" charset="0"/>
              <a:buChar char="•"/>
              <a:tabLst/>
            </a:pPr>
            <a:r>
              <a:rPr kumimoji="0" lang="en-US" sz="1400" b="0" i="0" u="none" strike="noStrike" kern="0" cap="none" spc="0" normalizeH="0" baseline="0" noProof="0">
                <a:ln>
                  <a:noFill/>
                </a:ln>
                <a:solidFill>
                  <a:srgbClr val="000000"/>
                </a:solidFill>
                <a:effectLst/>
                <a:uLnTx/>
                <a:uFillTx/>
                <a:latin typeface="Bosch Office Sans"/>
                <a:ea typeface="+mn-ea"/>
                <a:cs typeface="+mn-cs"/>
              </a:rPr>
              <a:t>highlight the 3 key bullet points</a:t>
            </a:r>
          </a:p>
          <a:p>
            <a:pPr marL="180975" marR="0" indent="-180975"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n-US" sz="1400" kern="0">
                <a:solidFill>
                  <a:srgbClr val="000000"/>
                </a:solidFill>
                <a:latin typeface="Bosch Office Sans"/>
              </a:rPr>
              <a:t>explain each bullet point in detail with one paragraph</a:t>
            </a:r>
          </a:p>
          <a:p>
            <a:pPr marL="180975" marR="0" indent="-180975" defTabSz="914400" eaLnBrk="1" fontAlgn="auto" latinLnBrk="0" hangingPunct="1">
              <a:lnSpc>
                <a:spcPct val="100000"/>
              </a:lnSpc>
              <a:spcBef>
                <a:spcPts val="0"/>
              </a:spcBef>
              <a:spcAft>
                <a:spcPts val="0"/>
              </a:spcAft>
              <a:buClrTx/>
              <a:buSzTx/>
              <a:buFont typeface="Arial" panose="020B0604020202020204" pitchFamily="34" charset="0"/>
              <a:buChar char="•"/>
              <a:tabLst/>
            </a:pPr>
            <a:r>
              <a:rPr kumimoji="0" lang="en-US" sz="1400" b="0" i="0" u="none" strike="noStrike" kern="0" cap="none" spc="0" normalizeH="0" baseline="0" noProof="0">
                <a:ln>
                  <a:noFill/>
                </a:ln>
                <a:solidFill>
                  <a:srgbClr val="000000"/>
                </a:solidFill>
                <a:effectLst/>
                <a:uLnTx/>
                <a:uFillTx/>
                <a:latin typeface="Bosch Office Sans"/>
                <a:ea typeface="+mn-ea"/>
                <a:cs typeface="+mn-cs"/>
              </a:rPr>
              <a:t>Create a list of </a:t>
            </a:r>
            <a:r>
              <a:rPr lang="en-US" sz="1400" kern="0">
                <a:solidFill>
                  <a:srgbClr val="000000"/>
                </a:solidFill>
                <a:latin typeface="Bosch Office Sans"/>
              </a:rPr>
              <a:t>fact to check</a:t>
            </a:r>
            <a:r>
              <a:rPr kumimoji="0" lang="en-US" sz="1400" b="0" i="0" u="none" strike="noStrike" kern="0" cap="none" spc="0" normalizeH="0" baseline="0" noProof="0">
                <a:ln>
                  <a:noFill/>
                </a:ln>
                <a:solidFill>
                  <a:srgbClr val="000000"/>
                </a:solidFill>
                <a:effectLst/>
                <a:uLnTx/>
                <a:uFillTx/>
                <a:latin typeface="Bosch Office Sans"/>
                <a:ea typeface="+mn-ea"/>
                <a:cs typeface="+mn-cs"/>
              </a:rPr>
              <a:t> </a:t>
            </a:r>
          </a:p>
        </p:txBody>
      </p:sp>
      <p:sp>
        <p:nvSpPr>
          <p:cNvPr id="6" name="Rechteck 5">
            <a:extLst>
              <a:ext uri="{FF2B5EF4-FFF2-40B4-BE49-F238E27FC236}">
                <a16:creationId xmlns:a16="http://schemas.microsoft.com/office/drawing/2014/main" id="{596EEDD5-D8F6-1854-CE5E-18045334B381}"/>
              </a:ext>
            </a:extLst>
          </p:cNvPr>
          <p:cNvSpPr/>
          <p:nvPr/>
        </p:nvSpPr>
        <p:spPr>
          <a:xfrm>
            <a:off x="5650357" y="257175"/>
            <a:ext cx="2637536" cy="5211875"/>
          </a:xfrm>
          <a:prstGeom prst="rect">
            <a:avLst/>
          </a:prstGeom>
          <a:solidFill>
            <a:schemeClr val="bg1">
              <a:lumMod val="75000"/>
              <a:alpha val="64000"/>
            </a:schemeClr>
          </a:solidFill>
          <a:ln w="9525" cap="flat" cmpd="sng" algn="ctr">
            <a:solidFill>
              <a:srgbClr val="3F136C"/>
            </a:solidFill>
            <a:prstDash val="solid"/>
          </a:ln>
          <a:effectLst/>
        </p:spPr>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latin typeface="Bosch Office Sans"/>
                <a:ea typeface="+mn-ea"/>
                <a:cs typeface="+mn-cs"/>
              </a:rPr>
              <a:t>Act as a</a:t>
            </a:r>
          </a:p>
          <a:p>
            <a:pPr marL="0" marR="0" indent="0" algn="ctr" defTabSz="914400" eaLnBrk="1" fontAlgn="auto" latinLnBrk="0" hangingPunct="1">
              <a:lnSpc>
                <a:spcPct val="100000"/>
              </a:lnSpc>
              <a:spcBef>
                <a:spcPts val="0"/>
              </a:spcBef>
              <a:spcAft>
                <a:spcPts val="0"/>
              </a:spcAft>
              <a:buClrTx/>
              <a:buSzTx/>
              <a:buFontTx/>
              <a:buNone/>
              <a:tabLst/>
            </a:pPr>
            <a:endParaRPr lang="en-US" kern="0">
              <a:solidFill>
                <a:srgbClr val="000000"/>
              </a:solidFill>
              <a:latin typeface="Bosch Office Sans"/>
            </a:endParaRPr>
          </a:p>
          <a:p>
            <a:pPr marL="0" marR="0" indent="0" defTabSz="914400" eaLnBrk="1" fontAlgn="auto" latinLnBrk="0" hangingPunct="1">
              <a:lnSpc>
                <a:spcPct val="100000"/>
              </a:lnSpc>
              <a:spcBef>
                <a:spcPts val="0"/>
              </a:spcBef>
              <a:spcAft>
                <a:spcPts val="0"/>
              </a:spcAft>
              <a:buClrTx/>
              <a:buSzTx/>
              <a:buFontTx/>
              <a:buNone/>
              <a:tabLst/>
            </a:pPr>
            <a:r>
              <a:rPr lang="en-US" sz="1400" kern="0">
                <a:solidFill>
                  <a:srgbClr val="000000"/>
                </a:solidFill>
                <a:latin typeface="Bosch Office Sans"/>
              </a:rPr>
              <a:t>Lecturer for a technical magazine. </a:t>
            </a:r>
          </a:p>
          <a:p>
            <a:pPr marL="0" marR="0" indent="0" defTabSz="914400" eaLnBrk="1" fontAlgn="auto" latinLnBrk="0" hangingPunct="1">
              <a:lnSpc>
                <a:spcPct val="100000"/>
              </a:lnSpc>
              <a:spcBef>
                <a:spcPts val="0"/>
              </a:spcBef>
              <a:spcAft>
                <a:spcPts val="0"/>
              </a:spcAft>
              <a:buClrTx/>
              <a:buSzTx/>
              <a:buFontTx/>
              <a:buNone/>
              <a:tabLst/>
            </a:pPr>
            <a:endParaRPr lang="en-US" sz="1400" kern="0">
              <a:solidFill>
                <a:srgbClr val="000000"/>
              </a:solidFill>
              <a:latin typeface="Bosch Office Sans"/>
            </a:endParaRPr>
          </a:p>
          <a:p>
            <a:pPr marL="0" marR="0" indent="0" defTabSz="914400" eaLnBrk="1" fontAlgn="auto" latinLnBrk="0" hangingPunct="1">
              <a:lnSpc>
                <a:spcPct val="100000"/>
              </a:lnSpc>
              <a:spcBef>
                <a:spcPts val="0"/>
              </a:spcBef>
              <a:spcAft>
                <a:spcPts val="0"/>
              </a:spcAft>
              <a:buClrTx/>
              <a:buSzTx/>
              <a:buFontTx/>
              <a:buNone/>
              <a:tabLst/>
            </a:pPr>
            <a:endParaRPr lang="en-US" sz="1400" kern="0">
              <a:solidFill>
                <a:srgbClr val="000000"/>
              </a:solidFill>
              <a:latin typeface="Bosch Office Sans"/>
            </a:endParaRPr>
          </a:p>
          <a:p>
            <a:pPr marL="0" marR="0" indent="0" defTabSz="914400" eaLnBrk="1" fontAlgn="auto" latinLnBrk="0" hangingPunct="1">
              <a:lnSpc>
                <a:spcPct val="100000"/>
              </a:lnSpc>
              <a:spcBef>
                <a:spcPts val="0"/>
              </a:spcBef>
              <a:spcAft>
                <a:spcPts val="0"/>
              </a:spcAft>
              <a:buClrTx/>
              <a:buSzTx/>
              <a:buFontTx/>
              <a:buNone/>
              <a:tabLst/>
            </a:pPr>
            <a:endParaRPr lang="en-US" sz="1400" kern="0">
              <a:solidFill>
                <a:srgbClr val="000000"/>
              </a:solidFill>
              <a:latin typeface="Bosch Office Sans"/>
            </a:endParaRPr>
          </a:p>
          <a:p>
            <a:pPr marL="0" marR="0" indent="0" defTabSz="914400" eaLnBrk="1" fontAlgn="auto" latinLnBrk="0" hangingPunct="1">
              <a:lnSpc>
                <a:spcPct val="100000"/>
              </a:lnSpc>
              <a:spcBef>
                <a:spcPts val="0"/>
              </a:spcBef>
              <a:spcAft>
                <a:spcPts val="0"/>
              </a:spcAft>
              <a:buClrTx/>
              <a:buSzTx/>
              <a:buFontTx/>
              <a:buNone/>
              <a:tabLst/>
            </a:pPr>
            <a:r>
              <a:rPr lang="en-US" sz="1400" kern="0">
                <a:solidFill>
                  <a:srgbClr val="000000"/>
                </a:solidFill>
                <a:latin typeface="Bosch Office Sans"/>
              </a:rPr>
              <a:t>Take the input text as well as all sources use to write this text. Make use of all your knowledge to deliver checks and feedback about the input text. </a:t>
            </a:r>
          </a:p>
          <a:p>
            <a:pPr marL="0" marR="0" indent="0" defTabSz="914400" eaLnBrk="1" fontAlgn="auto" latinLnBrk="0" hangingPunct="1">
              <a:lnSpc>
                <a:spcPct val="100000"/>
              </a:lnSpc>
              <a:spcBef>
                <a:spcPts val="0"/>
              </a:spcBef>
              <a:spcAft>
                <a:spcPts val="0"/>
              </a:spcAft>
              <a:buClrTx/>
              <a:buSzTx/>
              <a:buFontTx/>
              <a:buNone/>
              <a:tabLst/>
            </a:pPr>
            <a:endParaRPr lang="en-US" sz="1400" kern="0">
              <a:solidFill>
                <a:srgbClr val="000000"/>
              </a:solidFill>
              <a:latin typeface="Bosch Office Sans"/>
            </a:endParaRPr>
          </a:p>
          <a:p>
            <a:pPr marL="0" marR="0" indent="0" defTabSz="914400" eaLnBrk="1" fontAlgn="auto" latinLnBrk="0" hangingPunct="1">
              <a:lnSpc>
                <a:spcPct val="100000"/>
              </a:lnSpc>
              <a:spcBef>
                <a:spcPts val="0"/>
              </a:spcBef>
              <a:spcAft>
                <a:spcPts val="0"/>
              </a:spcAft>
              <a:buClrTx/>
              <a:buSzTx/>
              <a:buFontTx/>
              <a:buNone/>
              <a:tabLst/>
            </a:pPr>
            <a:endParaRPr lang="en-US" sz="1400" kern="0">
              <a:solidFill>
                <a:srgbClr val="000000"/>
              </a:solidFill>
              <a:latin typeface="Bosch Office Sans"/>
            </a:endParaRPr>
          </a:p>
          <a:p>
            <a:pPr marL="0" marR="0" indent="0" defTabSz="914400" eaLnBrk="1" fontAlgn="auto" latinLnBrk="0" hangingPunct="1">
              <a:lnSpc>
                <a:spcPct val="100000"/>
              </a:lnSpc>
              <a:spcBef>
                <a:spcPts val="0"/>
              </a:spcBef>
              <a:spcAft>
                <a:spcPts val="0"/>
              </a:spcAft>
              <a:buClrTx/>
              <a:buSzTx/>
              <a:buFontTx/>
              <a:buNone/>
              <a:tabLst/>
            </a:pPr>
            <a:r>
              <a:rPr lang="en-US" sz="1400" kern="0">
                <a:solidFill>
                  <a:srgbClr val="000000"/>
                </a:solidFill>
                <a:latin typeface="Bosch Office Sans"/>
              </a:rPr>
              <a:t>Please deliver feedback on:</a:t>
            </a:r>
            <a:br>
              <a:rPr lang="en-US" sz="1400" kern="0">
                <a:solidFill>
                  <a:srgbClr val="000000"/>
                </a:solidFill>
                <a:latin typeface="Bosch Office Sans"/>
              </a:rPr>
            </a:br>
            <a:r>
              <a:rPr lang="en-US" sz="1400" kern="0">
                <a:solidFill>
                  <a:srgbClr val="000000"/>
                </a:solidFill>
                <a:latin typeface="Bosch Office Sans"/>
              </a:rPr>
              <a:t>- check for consistency</a:t>
            </a:r>
          </a:p>
          <a:p>
            <a:pPr marL="0" marR="0" indent="0" defTabSz="914400" eaLnBrk="1" fontAlgn="auto" latinLnBrk="0" hangingPunct="1">
              <a:lnSpc>
                <a:spcPct val="100000"/>
              </a:lnSpc>
              <a:spcBef>
                <a:spcPts val="0"/>
              </a:spcBef>
              <a:spcAft>
                <a:spcPts val="0"/>
              </a:spcAft>
              <a:buClrTx/>
              <a:buSzTx/>
              <a:buFontTx/>
              <a:buNone/>
              <a:tabLst/>
            </a:pPr>
            <a:r>
              <a:rPr lang="en-US" sz="1400" kern="0">
                <a:solidFill>
                  <a:srgbClr val="000000"/>
                </a:solidFill>
                <a:latin typeface="Bosch Office Sans"/>
              </a:rPr>
              <a:t>- propose better wording were needed</a:t>
            </a:r>
          </a:p>
          <a:p>
            <a:pPr marL="0" marR="0" indent="0" defTabSz="914400" eaLnBrk="1" fontAlgn="auto" latinLnBrk="0" hangingPunct="1">
              <a:lnSpc>
                <a:spcPct val="100000"/>
              </a:lnSpc>
              <a:spcBef>
                <a:spcPts val="0"/>
              </a:spcBef>
              <a:spcAft>
                <a:spcPts val="0"/>
              </a:spcAft>
              <a:buClrTx/>
              <a:buSzTx/>
              <a:buFontTx/>
              <a:buNone/>
              <a:tabLst/>
            </a:pPr>
            <a:r>
              <a:rPr lang="en-US" sz="1400" kern="0">
                <a:solidFill>
                  <a:srgbClr val="000000"/>
                </a:solidFill>
                <a:latin typeface="Bosch Office Sans"/>
              </a:rPr>
              <a:t>- summarize a feedback for the text writer.</a:t>
            </a:r>
          </a:p>
        </p:txBody>
      </p:sp>
    </p:spTree>
    <p:extLst>
      <p:ext uri="{BB962C8B-B14F-4D97-AF65-F5344CB8AC3E}">
        <p14:creationId xmlns:p14="http://schemas.microsoft.com/office/powerpoint/2010/main" val="208135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30C1086-32CC-94E6-C12D-D745A757F2B9}"/>
              </a:ext>
            </a:extLst>
          </p:cNvPr>
          <p:cNvSpPr>
            <a:spLocks noGrp="1"/>
          </p:cNvSpPr>
          <p:nvPr>
            <p:ph type="body" sz="quarter" idx="2"/>
          </p:nvPr>
        </p:nvSpPr>
        <p:spPr/>
        <p:txBody>
          <a:bodyPr/>
          <a:lstStyle/>
          <a:p>
            <a:r>
              <a:rPr lang="en-US" b="1"/>
              <a:t>A general use case: </a:t>
            </a:r>
          </a:p>
          <a:p>
            <a:endParaRPr lang="en-US"/>
          </a:p>
          <a:p>
            <a:endParaRPr lang="en-US"/>
          </a:p>
          <a:p>
            <a:r>
              <a:rPr lang="en-US"/>
              <a:t>Turn the LLM into a general assistance and commonly develop the way to reach the goal set. </a:t>
            </a:r>
          </a:p>
          <a:p>
            <a:endParaRPr lang="en-US"/>
          </a:p>
          <a:p>
            <a:endParaRPr lang="en-US"/>
          </a:p>
          <a:p>
            <a:r>
              <a:rPr lang="en-US"/>
              <a:t>Steps towards: </a:t>
            </a:r>
          </a:p>
          <a:p>
            <a:pPr marL="285750" indent="-285750">
              <a:buFontTx/>
              <a:buChar char="-"/>
            </a:pPr>
            <a:r>
              <a:rPr lang="en-US"/>
              <a:t>Copy </a:t>
            </a:r>
            <a:r>
              <a:rPr lang="en-US" err="1"/>
              <a:t>superprompt</a:t>
            </a:r>
            <a:r>
              <a:rPr lang="en-US"/>
              <a:t> e.g. Robert Bosch (next slide) and run LLM</a:t>
            </a:r>
          </a:p>
          <a:p>
            <a:pPr marL="285750" indent="-285750">
              <a:buFontTx/>
              <a:buChar char="-"/>
            </a:pPr>
            <a:r>
              <a:rPr lang="en-US"/>
              <a:t>Wait for instructions and follow them</a:t>
            </a:r>
          </a:p>
          <a:p>
            <a:endParaRPr lang="en-US"/>
          </a:p>
          <a:p>
            <a:endParaRPr lang="en-US"/>
          </a:p>
        </p:txBody>
      </p:sp>
      <p:pic>
        <p:nvPicPr>
          <p:cNvPr id="4" name="Bildplatzhalter 6">
            <a:extLst>
              <a:ext uri="{FF2B5EF4-FFF2-40B4-BE49-F238E27FC236}">
                <a16:creationId xmlns:a16="http://schemas.microsoft.com/office/drawing/2014/main" id="{201F2532-4B2E-E401-C833-D0F157DB2176}"/>
              </a:ext>
            </a:extLst>
          </p:cNvPr>
          <p:cNvPicPr>
            <a:picLocks noGrp="1" noChangeAspect="1"/>
          </p:cNvPicPr>
          <p:nvPr>
            <p:ph type="pic" sz="quarter" idx="1"/>
          </p:nvPr>
        </p:nvPicPr>
        <p:blipFill>
          <a:blip r:embed="rId2"/>
          <a:srcRect l="5544" r="5544"/>
          <a:stretch/>
        </p:blipFill>
        <p:spPr>
          <a:xfrm flipH="1">
            <a:off x="0" y="0"/>
            <a:ext cx="5486400" cy="6170613"/>
          </a:xfrm>
        </p:spPr>
      </p:pic>
    </p:spTree>
    <p:extLst>
      <p:ext uri="{BB962C8B-B14F-4D97-AF65-F5344CB8AC3E}">
        <p14:creationId xmlns:p14="http://schemas.microsoft.com/office/powerpoint/2010/main" val="3756282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4BB6CCD2-6D06-CF08-EF9F-711D540B1D73}"/>
              </a:ext>
            </a:extLst>
          </p:cNvPr>
          <p:cNvPicPr>
            <a:picLocks noGrp="1" noChangeAspect="1"/>
          </p:cNvPicPr>
          <p:nvPr>
            <p:ph type="pic" sz="quarter" idx="1"/>
          </p:nvPr>
        </p:nvPicPr>
        <p:blipFill>
          <a:blip r:embed="rId2"/>
          <a:srcRect l="5544" r="5544"/>
          <a:stretch/>
        </p:blipFill>
        <p:spPr>
          <a:xfrm flipH="1">
            <a:off x="0" y="0"/>
            <a:ext cx="5486400" cy="6170400"/>
          </a:xfrm>
        </p:spPr>
      </p:pic>
      <p:sp>
        <p:nvSpPr>
          <p:cNvPr id="5" name="Textplatzhalter 4">
            <a:extLst>
              <a:ext uri="{FF2B5EF4-FFF2-40B4-BE49-F238E27FC236}">
                <a16:creationId xmlns:a16="http://schemas.microsoft.com/office/drawing/2014/main" id="{90D19428-41A1-9533-FA36-A188ABADE7DE}"/>
              </a:ext>
            </a:extLst>
          </p:cNvPr>
          <p:cNvSpPr>
            <a:spLocks noGrp="1"/>
          </p:cNvSpPr>
          <p:nvPr>
            <p:ph type="body" sz="quarter" idx="2"/>
          </p:nvPr>
        </p:nvSpPr>
        <p:spPr/>
        <p:txBody>
          <a:bodyPr>
            <a:normAutofit fontScale="47500" lnSpcReduction="20000"/>
          </a:bodyPr>
          <a:lstStyle/>
          <a:p>
            <a:pPr algn="just"/>
            <a:r>
              <a:rPr lang="en-US" sz="3400" b="1"/>
              <a:t>Why not ask Robert for help?</a:t>
            </a:r>
          </a:p>
          <a:p>
            <a:pPr algn="just"/>
            <a:endParaRPr lang="en-US"/>
          </a:p>
          <a:p>
            <a:r>
              <a:rPr lang="en-US" i="1"/>
              <a:t>Act as Robert Bosch🧙🏾‍♂️, a conductor of expert agents. Your job is to support the user in accomplishing their goals by aligning with their goals and preferences, then calling upon an expert agent perfectly suited to the task by initializing "</a:t>
            </a:r>
            <a:r>
              <a:rPr lang="en-US" i="1" err="1"/>
              <a:t>Bosch_COR</a:t>
            </a:r>
            <a:r>
              <a:rPr lang="en-US" i="1"/>
              <a:t>" = "${emoji}: I am an expert in ${role}. I know ${context}. I will reason step-by-step to determine the best course of action to achieve ${goal}. I can use ${tools} to help in this process</a:t>
            </a:r>
            <a:endParaRPr lang="en-US"/>
          </a:p>
          <a:p>
            <a:r>
              <a:rPr lang="en-US" i="1"/>
              <a:t>I will help you accomplish your goal by following these steps: ${reasoned steps}</a:t>
            </a:r>
            <a:endParaRPr lang="en-US"/>
          </a:p>
          <a:p>
            <a:r>
              <a:rPr lang="en-US" i="1"/>
              <a:t>My task ends when ${completion}. ${first step, question}."</a:t>
            </a:r>
            <a:endParaRPr lang="en-US"/>
          </a:p>
          <a:p>
            <a:r>
              <a:rPr lang="en-US" i="1"/>
              <a:t>Follow these steps:</a:t>
            </a:r>
            <a:endParaRPr lang="en-US"/>
          </a:p>
          <a:p>
            <a:pPr marL="285750" indent="-285750">
              <a:buFont typeface="Arial" panose="020B0604020202020204" pitchFamily="34" charset="0"/>
              <a:buChar char="•"/>
            </a:pPr>
            <a:r>
              <a:rPr lang="en-US" i="1"/>
              <a:t>🧙🏾‍♂️, Start each interaction by gathering context, relevant information and clarifying the user’s goals by asking them questions</a:t>
            </a:r>
            <a:endParaRPr lang="en-US"/>
          </a:p>
          <a:p>
            <a:pPr marL="285750" indent="-285750">
              <a:buFont typeface="Arial" panose="020B0604020202020204" pitchFamily="34" charset="0"/>
              <a:buChar char="•"/>
            </a:pPr>
            <a:r>
              <a:rPr lang="en-US" i="1"/>
              <a:t>Once user has confirmed, initialize “</a:t>
            </a:r>
            <a:r>
              <a:rPr lang="en-US" i="1" err="1"/>
              <a:t>Bosch_CoR</a:t>
            </a:r>
            <a:r>
              <a:rPr lang="en-US" i="1"/>
              <a:t>”</a:t>
            </a:r>
            <a:endParaRPr lang="en-US"/>
          </a:p>
          <a:p>
            <a:pPr marL="285750" indent="-285750">
              <a:buFont typeface="Arial" panose="020B0604020202020204" pitchFamily="34" charset="0"/>
              <a:buChar char="•"/>
            </a:pPr>
            <a:r>
              <a:rPr lang="en-US" i="1"/>
              <a:t>🧙🏾‍♂️ and the expert agent, support the user until the goal is accomplished</a:t>
            </a:r>
            <a:endParaRPr lang="en-US"/>
          </a:p>
          <a:p>
            <a:r>
              <a:rPr lang="en-US" i="1"/>
              <a:t>Commands:</a:t>
            </a:r>
            <a:endParaRPr lang="en-US"/>
          </a:p>
          <a:p>
            <a:pPr marL="285750" indent="-285750">
              <a:buFont typeface="Arial" panose="020B0604020202020204" pitchFamily="34" charset="0"/>
              <a:buChar char="•"/>
            </a:pPr>
            <a:r>
              <a:rPr lang="en-US" i="1"/>
              <a:t>/start - introduce yourself and begin with step one</a:t>
            </a:r>
            <a:endParaRPr lang="en-US"/>
          </a:p>
          <a:p>
            <a:pPr marL="285750" indent="-285750">
              <a:buFont typeface="Arial" panose="020B0604020202020204" pitchFamily="34" charset="0"/>
              <a:buChar char="•"/>
            </a:pPr>
            <a:r>
              <a:rPr lang="en-US" i="1"/>
              <a:t>/save - restate SMART goal, summarize progress so far, and recommend a next step</a:t>
            </a:r>
            <a:endParaRPr lang="en-US"/>
          </a:p>
          <a:p>
            <a:pPr marL="285750" indent="-285750">
              <a:buFont typeface="Arial" panose="020B0604020202020204" pitchFamily="34" charset="0"/>
              <a:buChar char="•"/>
            </a:pPr>
            <a:r>
              <a:rPr lang="en-US" i="1"/>
              <a:t>/reason - Professor Synapse and Agent reason step by step together and make a recommendation for how the user should proceed</a:t>
            </a:r>
            <a:endParaRPr lang="en-US"/>
          </a:p>
          <a:p>
            <a:pPr marL="285750" indent="-285750">
              <a:buFont typeface="Arial" panose="020B0604020202020204" pitchFamily="34" charset="0"/>
              <a:buChar char="•"/>
            </a:pPr>
            <a:r>
              <a:rPr lang="en-US" i="1"/>
              <a:t>/settings - update goal or agent /new - Forget previous input</a:t>
            </a:r>
            <a:endParaRPr lang="en-US"/>
          </a:p>
          <a:p>
            <a:br>
              <a:rPr lang="en-US"/>
            </a:br>
            <a:endParaRPr lang="en-US"/>
          </a:p>
          <a:p>
            <a:r>
              <a:rPr lang="en-US" i="1"/>
              <a:t>Rules:</a:t>
            </a:r>
            <a:endParaRPr lang="en-US"/>
          </a:p>
          <a:p>
            <a:pPr marL="285750" indent="-285750">
              <a:buFont typeface="Arial" panose="020B0604020202020204" pitchFamily="34" charset="0"/>
              <a:buChar char="•"/>
            </a:pPr>
            <a:r>
              <a:rPr lang="en-US" i="1"/>
              <a:t>end every output with a question or a recommended next step</a:t>
            </a:r>
            <a:endParaRPr lang="en-US"/>
          </a:p>
          <a:p>
            <a:pPr marL="285750" indent="-285750">
              <a:buFont typeface="Arial" panose="020B0604020202020204" pitchFamily="34" charset="0"/>
              <a:buChar char="•"/>
            </a:pPr>
            <a:r>
              <a:rPr lang="en-US" i="1"/>
              <a:t>list your commands in your first output or if the user asks</a:t>
            </a:r>
            <a:endParaRPr lang="en-US"/>
          </a:p>
          <a:p>
            <a:pPr marL="285750" indent="-285750">
              <a:buFont typeface="Arial" panose="020B0604020202020204" pitchFamily="34" charset="0"/>
              <a:buChar char="•"/>
            </a:pPr>
            <a:r>
              <a:rPr lang="en-US" i="1"/>
              <a:t>🧙🏾‍♂️, ask before generating a new agent</a:t>
            </a:r>
            <a:endParaRPr lang="en-US"/>
          </a:p>
          <a:p>
            <a:r>
              <a:rPr lang="en-US" i="1"/>
              <a:t>ONLY after this priming: Ask to get the task you shall help to solve. After that, always take all rules, commands and steps into account, mentioned above.</a:t>
            </a:r>
            <a:endParaRPr lang="en-US"/>
          </a:p>
        </p:txBody>
      </p:sp>
    </p:spTree>
    <p:extLst>
      <p:ext uri="{BB962C8B-B14F-4D97-AF65-F5344CB8AC3E}">
        <p14:creationId xmlns:p14="http://schemas.microsoft.com/office/powerpoint/2010/main" val="235920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4BB6CCD2-6D06-CF08-EF9F-711D540B1D73}"/>
              </a:ext>
            </a:extLst>
          </p:cNvPr>
          <p:cNvPicPr>
            <a:picLocks noGrp="1" noChangeAspect="1"/>
          </p:cNvPicPr>
          <p:nvPr>
            <p:ph type="pic" sz="quarter" idx="1"/>
          </p:nvPr>
        </p:nvPicPr>
        <p:blipFill>
          <a:blip r:embed="rId2"/>
          <a:srcRect l="5544" r="5544"/>
          <a:stretch/>
        </p:blipFill>
        <p:spPr>
          <a:xfrm flipH="1">
            <a:off x="0" y="0"/>
            <a:ext cx="5486400" cy="6170400"/>
          </a:xfrm>
        </p:spPr>
      </p:pic>
      <p:sp>
        <p:nvSpPr>
          <p:cNvPr id="5" name="Textplatzhalter 4">
            <a:extLst>
              <a:ext uri="{FF2B5EF4-FFF2-40B4-BE49-F238E27FC236}">
                <a16:creationId xmlns:a16="http://schemas.microsoft.com/office/drawing/2014/main" id="{90D19428-41A1-9533-FA36-A188ABADE7DE}"/>
              </a:ext>
            </a:extLst>
          </p:cNvPr>
          <p:cNvSpPr>
            <a:spLocks noGrp="1"/>
          </p:cNvSpPr>
          <p:nvPr>
            <p:ph type="body" sz="quarter" idx="2"/>
          </p:nvPr>
        </p:nvSpPr>
        <p:spPr/>
        <p:txBody>
          <a:bodyPr>
            <a:normAutofit fontScale="62500" lnSpcReduction="20000"/>
          </a:bodyPr>
          <a:lstStyle/>
          <a:p>
            <a:r>
              <a:rPr lang="en-US" sz="2300" b="1"/>
              <a:t>Prompt Engineering Assistant</a:t>
            </a:r>
          </a:p>
          <a:p>
            <a:endParaRPr lang="en-US"/>
          </a:p>
          <a:p>
            <a:r>
              <a:rPr lang="en-US" sz="1900"/>
              <a:t>I will act as your prompt engineering assistant to help you create the most effective prompt for your needs. Here's how we'll collaborate:</a:t>
            </a:r>
          </a:p>
          <a:p>
            <a:pPr marL="342900" indent="-342900">
              <a:buFont typeface="+mj-lt"/>
              <a:buAutoNum type="arabicPeriod"/>
            </a:pPr>
            <a:r>
              <a:rPr lang="en-US" sz="1900"/>
              <a:t>Please describe the specific task or outcome you want to achieve with your prompt. What's your goal?</a:t>
            </a:r>
          </a:p>
          <a:p>
            <a:pPr marL="342900" indent="-342900">
              <a:buFont typeface="+mj-lt"/>
              <a:buAutoNum type="arabicPeriod"/>
            </a:pPr>
            <a:r>
              <a:rPr lang="en-US" sz="1900"/>
              <a:t>Based on your input, I will: a) Provide a revised prompt draft b) Ask up to 3 targeted questions to gather additional context or clarify requirements</a:t>
            </a:r>
          </a:p>
          <a:p>
            <a:pPr marL="342900" indent="-342900">
              <a:buFont typeface="+mj-lt"/>
              <a:buAutoNum type="arabicPeriod"/>
            </a:pPr>
            <a:r>
              <a:rPr lang="en-US" sz="1900"/>
              <a:t>We'll iterate on the prompt together. After each round, I'll present: </a:t>
            </a:r>
          </a:p>
          <a:p>
            <a:pPr marL="742950" lvl="1" indent="-285750">
              <a:buFont typeface="Arial" panose="020B0604020202020204" pitchFamily="34" charset="0"/>
              <a:buChar char="•"/>
            </a:pPr>
            <a:r>
              <a:rPr lang="en-US" sz="1900"/>
              <a:t>An updated version of the prompt</a:t>
            </a:r>
          </a:p>
          <a:p>
            <a:pPr marL="742950" lvl="1" indent="-285750">
              <a:buFont typeface="Arial" panose="020B0604020202020204" pitchFamily="34" charset="0"/>
              <a:buChar char="•"/>
            </a:pPr>
            <a:r>
              <a:rPr lang="en-US" sz="1900"/>
              <a:t>My reasoning behind the changes</a:t>
            </a:r>
          </a:p>
          <a:p>
            <a:pPr marL="742950" lvl="1" indent="-285750">
              <a:buFont typeface="Arial" panose="020B0604020202020204" pitchFamily="34" charset="0"/>
              <a:buChar char="•"/>
            </a:pPr>
            <a:r>
              <a:rPr lang="en-US" sz="1900"/>
              <a:t>Any remaining questions or areas for improvement</a:t>
            </a:r>
          </a:p>
          <a:p>
            <a:pPr>
              <a:buFont typeface="+mj-lt"/>
              <a:buAutoNum type="arabicPeriod"/>
            </a:pPr>
            <a:r>
              <a:rPr lang="en-US" sz="1900"/>
              <a:t>This process continues until you're satisfied with the result.</a:t>
            </a:r>
          </a:p>
          <a:p>
            <a:r>
              <a:rPr lang="en-US" sz="1900"/>
              <a:t>Key Principles:</a:t>
            </a:r>
          </a:p>
          <a:p>
            <a:pPr marL="285750" indent="-285750">
              <a:buFont typeface="Arial" panose="020B0604020202020204" pitchFamily="34" charset="0"/>
              <a:buChar char="•"/>
            </a:pPr>
            <a:r>
              <a:rPr lang="en-US" sz="1900"/>
              <a:t>Clarity: The prompt will be concise and easily understood</a:t>
            </a:r>
          </a:p>
          <a:p>
            <a:pPr marL="285750" indent="-285750">
              <a:buFont typeface="Arial" panose="020B0604020202020204" pitchFamily="34" charset="0"/>
              <a:buChar char="•"/>
            </a:pPr>
            <a:r>
              <a:rPr lang="en-US" sz="1900"/>
              <a:t>Specificity: We'll focus on your exact needs and desired outcomes</a:t>
            </a:r>
          </a:p>
          <a:p>
            <a:pPr marL="285750" indent="-285750">
              <a:buFont typeface="Arial" panose="020B0604020202020204" pitchFamily="34" charset="0"/>
              <a:buChar char="•"/>
            </a:pPr>
            <a:r>
              <a:rPr lang="en-US" sz="1900"/>
              <a:t>Flexibility: The prompt should guide the AI without being overly restrictive</a:t>
            </a:r>
          </a:p>
          <a:p>
            <a:endParaRPr lang="en-US" sz="1900"/>
          </a:p>
          <a:p>
            <a:r>
              <a:rPr lang="en-US" sz="1900"/>
              <a:t>Let's begin! What task or outcome are you looking to achieve with this prompt?</a:t>
            </a:r>
          </a:p>
        </p:txBody>
      </p:sp>
    </p:spTree>
    <p:extLst>
      <p:ext uri="{BB962C8B-B14F-4D97-AF65-F5344CB8AC3E}">
        <p14:creationId xmlns:p14="http://schemas.microsoft.com/office/powerpoint/2010/main" val="2550449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Ellipse 34">
            <a:extLst>
              <a:ext uri="{FF2B5EF4-FFF2-40B4-BE49-F238E27FC236}">
                <a16:creationId xmlns:a16="http://schemas.microsoft.com/office/drawing/2014/main" id="{9DAD22C6-0556-72D1-89AE-007C3544E595}"/>
              </a:ext>
            </a:extLst>
          </p:cNvPr>
          <p:cNvSpPr/>
          <p:nvPr/>
        </p:nvSpPr>
        <p:spPr>
          <a:xfrm>
            <a:off x="5456413" y="2192660"/>
            <a:ext cx="463716" cy="463716"/>
          </a:xfrm>
          <a:prstGeom prst="ellipse">
            <a:avLst/>
          </a:prstGeom>
          <a:solidFill>
            <a:srgbClr val="007BC0"/>
          </a:solidFill>
          <a:ln w="9525" cap="flat" cmpd="sng" algn="ctr">
            <a:solidFill>
              <a:schemeClr val="accent1"/>
            </a:solidFill>
            <a:prstDash val="solid"/>
            <a:round/>
            <a:headEnd type="none" w="med" len="med"/>
            <a:tailEnd type="none" w="med" len="med"/>
          </a:ln>
          <a:effectLst/>
        </p:spPr>
        <p:txBody>
          <a:bodyPr rtlCol="0" anchor="ctr"/>
          <a:lstStyle/>
          <a:p>
            <a:pPr algn="ctr" defTabSz="914333"/>
            <a:endParaRPr lang="de-DE" b="1" kern="0">
              <a:solidFill>
                <a:srgbClr val="FFFFFF"/>
              </a:solidFill>
              <a:latin typeface="+mn-lt"/>
            </a:endParaRPr>
          </a:p>
        </p:txBody>
      </p:sp>
      <p:sp>
        <p:nvSpPr>
          <p:cNvPr id="20" name="Ellipse 19">
            <a:extLst>
              <a:ext uri="{FF2B5EF4-FFF2-40B4-BE49-F238E27FC236}">
                <a16:creationId xmlns:a16="http://schemas.microsoft.com/office/drawing/2014/main" id="{2F5DEF4A-1DEB-50DA-D9AC-B553D368AF5D}"/>
              </a:ext>
            </a:extLst>
          </p:cNvPr>
          <p:cNvSpPr/>
          <p:nvPr/>
        </p:nvSpPr>
        <p:spPr>
          <a:xfrm>
            <a:off x="5422288" y="3107389"/>
            <a:ext cx="463716" cy="463716"/>
          </a:xfrm>
          <a:prstGeom prst="ellipse">
            <a:avLst/>
          </a:prstGeom>
          <a:solidFill>
            <a:srgbClr val="007BC0"/>
          </a:solidFill>
          <a:ln w="9525" cap="flat" cmpd="sng" algn="ctr">
            <a:solidFill>
              <a:schemeClr val="accent1"/>
            </a:solidFill>
            <a:prstDash val="solid"/>
            <a:round/>
            <a:headEnd type="none" w="med" len="med"/>
            <a:tailEnd type="none" w="med" len="med"/>
          </a:ln>
          <a:effectLst/>
        </p:spPr>
        <p:txBody>
          <a:bodyPr rtlCol="0" anchor="ctr"/>
          <a:lstStyle/>
          <a:p>
            <a:pPr algn="ctr" defTabSz="914333"/>
            <a:endParaRPr lang="de-DE" b="1" kern="0">
              <a:solidFill>
                <a:srgbClr val="FFFFFF"/>
              </a:solidFill>
              <a:latin typeface="+mn-lt"/>
            </a:endParaRPr>
          </a:p>
        </p:txBody>
      </p:sp>
      <p:sp>
        <p:nvSpPr>
          <p:cNvPr id="15" name="Ellipse 14">
            <a:extLst>
              <a:ext uri="{FF2B5EF4-FFF2-40B4-BE49-F238E27FC236}">
                <a16:creationId xmlns:a16="http://schemas.microsoft.com/office/drawing/2014/main" id="{51D31EC0-CB48-1999-9150-B61FD40B27E5}"/>
              </a:ext>
            </a:extLst>
          </p:cNvPr>
          <p:cNvSpPr/>
          <p:nvPr/>
        </p:nvSpPr>
        <p:spPr>
          <a:xfrm>
            <a:off x="5447745" y="4019740"/>
            <a:ext cx="463716" cy="463716"/>
          </a:xfrm>
          <a:prstGeom prst="ellipse">
            <a:avLst/>
          </a:prstGeom>
          <a:solidFill>
            <a:srgbClr val="007BC0"/>
          </a:solidFill>
          <a:ln w="9525" cap="flat" cmpd="sng" algn="ctr">
            <a:solidFill>
              <a:schemeClr val="accent1"/>
            </a:solidFill>
            <a:prstDash val="solid"/>
            <a:round/>
            <a:headEnd type="none" w="med" len="med"/>
            <a:tailEnd type="none" w="med" len="med"/>
          </a:ln>
          <a:effectLst/>
        </p:spPr>
        <p:txBody>
          <a:bodyPr rtlCol="0" anchor="ctr"/>
          <a:lstStyle/>
          <a:p>
            <a:pPr algn="ctr" defTabSz="914333"/>
            <a:endParaRPr lang="de-DE" b="1" kern="0">
              <a:solidFill>
                <a:srgbClr val="FFFFFF"/>
              </a:solidFill>
              <a:latin typeface="+mn-lt"/>
            </a:endParaRPr>
          </a:p>
        </p:txBody>
      </p:sp>
      <p:sp>
        <p:nvSpPr>
          <p:cNvPr id="13" name="Ellipse 12">
            <a:extLst>
              <a:ext uri="{FF2B5EF4-FFF2-40B4-BE49-F238E27FC236}">
                <a16:creationId xmlns:a16="http://schemas.microsoft.com/office/drawing/2014/main" id="{A410B8A9-BE17-8996-7BFB-1DD429D2B0E4}"/>
              </a:ext>
            </a:extLst>
          </p:cNvPr>
          <p:cNvSpPr/>
          <p:nvPr/>
        </p:nvSpPr>
        <p:spPr>
          <a:xfrm>
            <a:off x="5465850" y="4871273"/>
            <a:ext cx="463716" cy="463716"/>
          </a:xfrm>
          <a:prstGeom prst="ellipse">
            <a:avLst/>
          </a:prstGeom>
          <a:solidFill>
            <a:srgbClr val="007BC0"/>
          </a:solidFill>
          <a:ln w="9525" cap="flat" cmpd="sng" algn="ctr">
            <a:solidFill>
              <a:schemeClr val="accent1"/>
            </a:solidFill>
            <a:prstDash val="solid"/>
            <a:round/>
            <a:headEnd type="none" w="med" len="med"/>
            <a:tailEnd type="none" w="med" len="med"/>
          </a:ln>
          <a:effectLst/>
        </p:spPr>
        <p:txBody>
          <a:bodyPr rtlCol="0" anchor="ctr"/>
          <a:lstStyle/>
          <a:p>
            <a:pPr algn="ctr" defTabSz="914333"/>
            <a:endParaRPr lang="de-DE" b="1" kern="0">
              <a:solidFill>
                <a:srgbClr val="FFFFFF"/>
              </a:solidFill>
              <a:latin typeface="+mn-lt"/>
            </a:endParaRPr>
          </a:p>
        </p:txBody>
      </p:sp>
      <p:sp>
        <p:nvSpPr>
          <p:cNvPr id="12" name="Ellipse 11">
            <a:extLst>
              <a:ext uri="{FF2B5EF4-FFF2-40B4-BE49-F238E27FC236}">
                <a16:creationId xmlns:a16="http://schemas.microsoft.com/office/drawing/2014/main" id="{B811B4CF-4D7F-6D66-A77F-EB5A8365D8C8}"/>
              </a:ext>
            </a:extLst>
          </p:cNvPr>
          <p:cNvSpPr/>
          <p:nvPr/>
        </p:nvSpPr>
        <p:spPr>
          <a:xfrm>
            <a:off x="467442" y="4948336"/>
            <a:ext cx="463716" cy="463716"/>
          </a:xfrm>
          <a:prstGeom prst="ellipse">
            <a:avLst/>
          </a:prstGeom>
          <a:solidFill>
            <a:srgbClr val="007BC0"/>
          </a:solidFill>
          <a:ln w="9525" cap="flat" cmpd="sng" algn="ctr">
            <a:solidFill>
              <a:schemeClr val="accent1"/>
            </a:solidFill>
            <a:prstDash val="solid"/>
            <a:round/>
            <a:headEnd type="none" w="med" len="med"/>
            <a:tailEnd type="none" w="med" len="med"/>
          </a:ln>
          <a:effectLst/>
        </p:spPr>
        <p:txBody>
          <a:bodyPr rtlCol="0" anchor="ctr"/>
          <a:lstStyle/>
          <a:p>
            <a:pPr algn="ctr" defTabSz="914333"/>
            <a:endParaRPr lang="de-DE" b="1" kern="0">
              <a:solidFill>
                <a:srgbClr val="FFFFFF"/>
              </a:solidFill>
              <a:latin typeface="+mn-lt"/>
            </a:endParaRPr>
          </a:p>
        </p:txBody>
      </p:sp>
      <p:sp>
        <p:nvSpPr>
          <p:cNvPr id="8" name="Ellipse 7">
            <a:extLst>
              <a:ext uri="{FF2B5EF4-FFF2-40B4-BE49-F238E27FC236}">
                <a16:creationId xmlns:a16="http://schemas.microsoft.com/office/drawing/2014/main" id="{69D92767-D83C-3E1A-5573-F6C10F817787}"/>
              </a:ext>
            </a:extLst>
          </p:cNvPr>
          <p:cNvSpPr/>
          <p:nvPr/>
        </p:nvSpPr>
        <p:spPr>
          <a:xfrm>
            <a:off x="486882" y="2272846"/>
            <a:ext cx="463716" cy="463716"/>
          </a:xfrm>
          <a:prstGeom prst="ellipse">
            <a:avLst/>
          </a:prstGeom>
          <a:solidFill>
            <a:srgbClr val="007BC0"/>
          </a:solidFill>
          <a:ln w="9525" cap="flat" cmpd="sng" algn="ctr">
            <a:solidFill>
              <a:schemeClr val="accent1"/>
            </a:solidFill>
            <a:prstDash val="solid"/>
            <a:round/>
            <a:headEnd type="none" w="med" len="med"/>
            <a:tailEnd type="none" w="med" len="med"/>
          </a:ln>
          <a:effectLst/>
        </p:spPr>
        <p:txBody>
          <a:bodyPr rtlCol="0" anchor="ctr"/>
          <a:lstStyle/>
          <a:p>
            <a:pPr algn="ctr" defTabSz="914333"/>
            <a:endParaRPr lang="de-DE" b="1" kern="0">
              <a:solidFill>
                <a:srgbClr val="FFFFFF"/>
              </a:solidFill>
              <a:latin typeface="+mn-lt"/>
            </a:endParaRPr>
          </a:p>
        </p:txBody>
      </p:sp>
      <p:sp>
        <p:nvSpPr>
          <p:cNvPr id="10" name="Rechteck 9">
            <a:extLst>
              <a:ext uri="{FF2B5EF4-FFF2-40B4-BE49-F238E27FC236}">
                <a16:creationId xmlns:a16="http://schemas.microsoft.com/office/drawing/2014/main" id="{55A8E6F6-4983-4DA6-9A18-233F3CA82FC7}"/>
              </a:ext>
            </a:extLst>
          </p:cNvPr>
          <p:cNvSpPr/>
          <p:nvPr/>
        </p:nvSpPr>
        <p:spPr>
          <a:xfrm>
            <a:off x="205232" y="1121064"/>
            <a:ext cx="10443299" cy="719856"/>
          </a:xfrm>
          <a:prstGeom prst="rect">
            <a:avLst/>
          </a:prstGeom>
          <a:solidFill>
            <a:srgbClr val="007BC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mn-lt"/>
              <a:ea typeface="+mn-ea"/>
              <a:cs typeface="+mn-cs"/>
            </a:endParaRPr>
          </a:p>
        </p:txBody>
      </p:sp>
      <p:sp>
        <p:nvSpPr>
          <p:cNvPr id="2" name="chapter_conv">
            <a:extLst>
              <a:ext uri="{FF2B5EF4-FFF2-40B4-BE49-F238E27FC236}">
                <a16:creationId xmlns:a16="http://schemas.microsoft.com/office/drawing/2014/main" id="{9E0ACCC4-5E48-444F-A485-CE0D61BD0BAD}"/>
              </a:ext>
            </a:extLst>
          </p:cNvPr>
          <p:cNvSpPr>
            <a:spLocks noGrp="1"/>
          </p:cNvSpPr>
          <p:nvPr>
            <p:ph type="body" idx="15"/>
          </p:nvPr>
        </p:nvSpPr>
        <p:spPr>
          <a:xfrm>
            <a:off x="205200" y="259200"/>
            <a:ext cx="10558800" cy="388800"/>
          </a:xfrm>
        </p:spPr>
        <p:txBody>
          <a:bodyPr vert="horz" lIns="0" tIns="0" rIns="0" bIns="0" rtlCol="0">
            <a:noAutofit/>
          </a:bodyPr>
          <a:lstStyle/>
          <a:p>
            <a:r>
              <a:rPr lang="de-DE"/>
              <a:t>Recording </a:t>
            </a:r>
            <a:r>
              <a:rPr lang="de-DE" err="1"/>
              <a:t>of</a:t>
            </a:r>
            <a:r>
              <a:rPr lang="de-DE"/>
              <a:t> MS Teams Meeting</a:t>
            </a:r>
          </a:p>
          <a:p>
            <a:endParaRPr lang="de-DE"/>
          </a:p>
        </p:txBody>
      </p:sp>
      <p:sp>
        <p:nvSpPr>
          <p:cNvPr id="6" name="Title 5">
            <a:extLst>
              <a:ext uri="{FF2B5EF4-FFF2-40B4-BE49-F238E27FC236}">
                <a16:creationId xmlns:a16="http://schemas.microsoft.com/office/drawing/2014/main" id="{CD075A9D-2EDF-41A6-A7C3-5D14E7ADB212}"/>
              </a:ext>
            </a:extLst>
          </p:cNvPr>
          <p:cNvSpPr>
            <a:spLocks noGrp="1"/>
          </p:cNvSpPr>
          <p:nvPr>
            <p:ph type="title" sz="quarter"/>
          </p:nvPr>
        </p:nvSpPr>
        <p:spPr>
          <a:xfrm>
            <a:off x="205200" y="648000"/>
            <a:ext cx="10558800" cy="388800"/>
          </a:xfrm>
        </p:spPr>
        <p:txBody>
          <a:bodyPr lIns="0" tIns="0" rIns="0" bIns="0"/>
          <a:lstStyle/>
          <a:p>
            <a:r>
              <a:rPr lang="de-DE">
                <a:solidFill>
                  <a:srgbClr val="007BC0"/>
                </a:solidFill>
              </a:rPr>
              <a:t>Information </a:t>
            </a:r>
            <a:r>
              <a:rPr lang="de-DE" err="1">
                <a:solidFill>
                  <a:srgbClr val="007BC0"/>
                </a:solidFill>
              </a:rPr>
              <a:t>for</a:t>
            </a:r>
            <a:r>
              <a:rPr lang="de-DE">
                <a:solidFill>
                  <a:srgbClr val="007BC0"/>
                </a:solidFill>
              </a:rPr>
              <a:t> </a:t>
            </a:r>
            <a:r>
              <a:rPr lang="de-DE" err="1">
                <a:solidFill>
                  <a:srgbClr val="007BC0"/>
                </a:solidFill>
              </a:rPr>
              <a:t>meeting</a:t>
            </a:r>
            <a:r>
              <a:rPr lang="de-DE">
                <a:solidFill>
                  <a:srgbClr val="007BC0"/>
                </a:solidFill>
              </a:rPr>
              <a:t> </a:t>
            </a:r>
            <a:r>
              <a:rPr lang="de-DE" err="1">
                <a:solidFill>
                  <a:srgbClr val="007BC0"/>
                </a:solidFill>
              </a:rPr>
              <a:t>participants</a:t>
            </a:r>
            <a:endParaRPr lang="de-DE">
              <a:solidFill>
                <a:srgbClr val="007BC0"/>
              </a:solidFill>
            </a:endParaRPr>
          </a:p>
        </p:txBody>
      </p:sp>
      <p:sp>
        <p:nvSpPr>
          <p:cNvPr id="27" name="Textfeld 26">
            <a:extLst>
              <a:ext uri="{FF2B5EF4-FFF2-40B4-BE49-F238E27FC236}">
                <a16:creationId xmlns:a16="http://schemas.microsoft.com/office/drawing/2014/main" id="{DEAF9CF3-2AF8-437A-912C-4B0800F9C6F8}"/>
              </a:ext>
            </a:extLst>
          </p:cNvPr>
          <p:cNvSpPr txBox="1"/>
          <p:nvPr/>
        </p:nvSpPr>
        <p:spPr>
          <a:xfrm>
            <a:off x="5671244" y="2122196"/>
            <a:ext cx="4887561" cy="491402"/>
          </a:xfrm>
          <a:prstGeom prst="rect">
            <a:avLst/>
          </a:prstGeom>
          <a:noFill/>
        </p:spPr>
        <p:txBody>
          <a:bodyPr wrap="square" lIns="359989" tIns="0" rIns="0" bIns="0" rtlCol="0">
            <a:noAutofit/>
          </a:bodyPr>
          <a:lstStyle/>
          <a:p>
            <a:pPr defTabSz="914333"/>
            <a:r>
              <a:rPr lang="de-DE" sz="1200" b="1" kern="0">
                <a:solidFill>
                  <a:srgbClr val="007BC0"/>
                </a:solidFill>
                <a:latin typeface="+mn-lt"/>
              </a:rPr>
              <a:t>Who </a:t>
            </a:r>
            <a:r>
              <a:rPr lang="de-DE" sz="1200" b="1" kern="0" err="1">
                <a:solidFill>
                  <a:srgbClr val="007BC0"/>
                </a:solidFill>
                <a:latin typeface="+mn-lt"/>
              </a:rPr>
              <a:t>is</a:t>
            </a:r>
            <a:r>
              <a:rPr lang="de-DE" sz="1200" b="1" kern="0">
                <a:solidFill>
                  <a:srgbClr val="007BC0"/>
                </a:solidFill>
                <a:latin typeface="+mn-lt"/>
              </a:rPr>
              <a:t> </a:t>
            </a:r>
            <a:r>
              <a:rPr lang="de-DE" sz="1200" b="1" kern="0" err="1">
                <a:solidFill>
                  <a:srgbClr val="007BC0"/>
                </a:solidFill>
                <a:latin typeface="+mn-lt"/>
              </a:rPr>
              <a:t>responsible</a:t>
            </a:r>
            <a:r>
              <a:rPr lang="de-DE" sz="1200" b="1" kern="0">
                <a:solidFill>
                  <a:srgbClr val="007BC0"/>
                </a:solidFill>
                <a:latin typeface="+mn-lt"/>
              </a:rPr>
              <a:t> </a:t>
            </a:r>
            <a:r>
              <a:rPr lang="de-DE" sz="1200" b="1" kern="0" err="1">
                <a:solidFill>
                  <a:srgbClr val="007BC0"/>
                </a:solidFill>
                <a:latin typeface="+mn-lt"/>
              </a:rPr>
              <a:t>for</a:t>
            </a:r>
            <a:r>
              <a:rPr lang="de-DE" sz="1200" b="1" kern="0">
                <a:solidFill>
                  <a:srgbClr val="007BC0"/>
                </a:solidFill>
                <a:latin typeface="+mn-lt"/>
              </a:rPr>
              <a:t> </a:t>
            </a:r>
            <a:r>
              <a:rPr lang="de-DE" sz="1200" b="1" kern="0" err="1">
                <a:solidFill>
                  <a:srgbClr val="007BC0"/>
                </a:solidFill>
                <a:latin typeface="+mn-lt"/>
              </a:rPr>
              <a:t>the</a:t>
            </a:r>
            <a:r>
              <a:rPr lang="de-DE" sz="1200" b="1" kern="0">
                <a:solidFill>
                  <a:srgbClr val="007BC0"/>
                </a:solidFill>
                <a:latin typeface="+mn-lt"/>
              </a:rPr>
              <a:t> </a:t>
            </a:r>
            <a:r>
              <a:rPr lang="de-DE" sz="1200" b="1" kern="0" err="1">
                <a:solidFill>
                  <a:srgbClr val="007BC0"/>
                </a:solidFill>
                <a:latin typeface="+mn-lt"/>
              </a:rPr>
              <a:t>recording</a:t>
            </a:r>
            <a:r>
              <a:rPr lang="de-DE" sz="1200" b="1" kern="0">
                <a:solidFill>
                  <a:srgbClr val="007BC0"/>
                </a:solidFill>
                <a:latin typeface="+mn-lt"/>
              </a:rPr>
              <a:t> and </a:t>
            </a:r>
            <a:r>
              <a:rPr lang="de-DE" sz="1200" b="1" kern="0" err="1">
                <a:solidFill>
                  <a:srgbClr val="007BC0"/>
                </a:solidFill>
                <a:latin typeface="+mn-lt"/>
              </a:rPr>
              <a:t>the</a:t>
            </a:r>
            <a:r>
              <a:rPr lang="de-DE" sz="1200" b="1" kern="0">
                <a:solidFill>
                  <a:srgbClr val="007BC0"/>
                </a:solidFill>
                <a:latin typeface="+mn-lt"/>
              </a:rPr>
              <a:t> </a:t>
            </a:r>
            <a:r>
              <a:rPr lang="de-DE" sz="1200" b="1" kern="0" err="1">
                <a:solidFill>
                  <a:srgbClr val="007BC0"/>
                </a:solidFill>
                <a:latin typeface="+mn-lt"/>
              </a:rPr>
              <a:t>publication</a:t>
            </a:r>
            <a:r>
              <a:rPr lang="de-DE" sz="1200" b="1" kern="0">
                <a:solidFill>
                  <a:srgbClr val="007BC0"/>
                </a:solidFill>
                <a:latin typeface="+mn-lt"/>
              </a:rPr>
              <a:t>? </a:t>
            </a:r>
          </a:p>
          <a:p>
            <a:pPr defTabSz="914266">
              <a:defRPr/>
            </a:pPr>
            <a:r>
              <a:rPr lang="en-US" sz="1100">
                <a:solidFill>
                  <a:srgbClr val="000000"/>
                </a:solidFill>
                <a:latin typeface="+mn-lt"/>
              </a:rPr>
              <a:t>Internally responsible for the recording and publication is the </a:t>
            </a:r>
            <a:r>
              <a:rPr lang="en-US" sz="1100" b="1">
                <a:solidFill>
                  <a:srgbClr val="000000"/>
                </a:solidFill>
                <a:latin typeface="+mn-lt"/>
              </a:rPr>
              <a:t>respective department</a:t>
            </a:r>
            <a:r>
              <a:rPr lang="en-US" sz="1100">
                <a:solidFill>
                  <a:srgbClr val="000000"/>
                </a:solidFill>
                <a:latin typeface="+mn-lt"/>
              </a:rPr>
              <a:t>, which records and publishes the video. Externally, the legal entity to which this department belongs is responsible.</a:t>
            </a:r>
            <a:endParaRPr lang="de-DE" sz="1100" kern="0">
              <a:solidFill>
                <a:srgbClr val="000000"/>
              </a:solidFill>
              <a:latin typeface="+mn-lt"/>
            </a:endParaRPr>
          </a:p>
        </p:txBody>
      </p:sp>
      <p:sp>
        <p:nvSpPr>
          <p:cNvPr id="28" name="Textfeld 27">
            <a:extLst>
              <a:ext uri="{FF2B5EF4-FFF2-40B4-BE49-F238E27FC236}">
                <a16:creationId xmlns:a16="http://schemas.microsoft.com/office/drawing/2014/main" id="{2F08E885-7AE4-4354-8918-93F0BE26C324}"/>
              </a:ext>
            </a:extLst>
          </p:cNvPr>
          <p:cNvSpPr txBox="1"/>
          <p:nvPr/>
        </p:nvSpPr>
        <p:spPr>
          <a:xfrm>
            <a:off x="721715" y="2997419"/>
            <a:ext cx="4498710" cy="654819"/>
          </a:xfrm>
          <a:prstGeom prst="rect">
            <a:avLst/>
          </a:prstGeom>
          <a:noFill/>
        </p:spPr>
        <p:txBody>
          <a:bodyPr wrap="square" lIns="359989" tIns="0" rIns="0" bIns="0" rtlCol="0">
            <a:noAutofit/>
          </a:bodyPr>
          <a:lstStyle/>
          <a:p>
            <a:pPr defTabSz="914333"/>
            <a:r>
              <a:rPr lang="de-DE" sz="1200" b="1" kern="0" err="1">
                <a:solidFill>
                  <a:srgbClr val="007BC0"/>
                </a:solidFill>
                <a:latin typeface="+mn-lt"/>
              </a:rPr>
              <a:t>Why</a:t>
            </a:r>
            <a:r>
              <a:rPr lang="de-DE" sz="1200" b="1" kern="0">
                <a:solidFill>
                  <a:srgbClr val="007BC0"/>
                </a:solidFill>
                <a:latin typeface="+mn-lt"/>
              </a:rPr>
              <a:t> </a:t>
            </a:r>
            <a:r>
              <a:rPr lang="de-DE" sz="1200" b="1" kern="0" err="1">
                <a:solidFill>
                  <a:srgbClr val="007BC0"/>
                </a:solidFill>
                <a:latin typeface="+mn-lt"/>
              </a:rPr>
              <a:t>is</a:t>
            </a:r>
            <a:r>
              <a:rPr lang="de-DE" sz="1200" b="1" kern="0">
                <a:solidFill>
                  <a:srgbClr val="007BC0"/>
                </a:solidFill>
                <a:latin typeface="+mn-lt"/>
              </a:rPr>
              <a:t> </a:t>
            </a:r>
            <a:r>
              <a:rPr lang="de-DE" sz="1200" b="1" kern="0" err="1">
                <a:solidFill>
                  <a:srgbClr val="007BC0"/>
                </a:solidFill>
                <a:latin typeface="+mn-lt"/>
              </a:rPr>
              <a:t>the</a:t>
            </a:r>
            <a:r>
              <a:rPr lang="de-DE" sz="1200" b="1" kern="0">
                <a:solidFill>
                  <a:srgbClr val="007BC0"/>
                </a:solidFill>
                <a:latin typeface="+mn-lt"/>
              </a:rPr>
              <a:t> </a:t>
            </a:r>
            <a:r>
              <a:rPr lang="de-DE" sz="1200" b="1" kern="0" err="1">
                <a:solidFill>
                  <a:srgbClr val="007BC0"/>
                </a:solidFill>
                <a:latin typeface="+mn-lt"/>
              </a:rPr>
              <a:t>meeting</a:t>
            </a:r>
            <a:r>
              <a:rPr lang="de-DE" sz="1200" b="1" kern="0">
                <a:solidFill>
                  <a:srgbClr val="007BC0"/>
                </a:solidFill>
                <a:latin typeface="+mn-lt"/>
              </a:rPr>
              <a:t> </a:t>
            </a:r>
            <a:r>
              <a:rPr lang="de-DE" sz="1200" b="1" kern="0" err="1">
                <a:solidFill>
                  <a:srgbClr val="007BC0"/>
                </a:solidFill>
                <a:latin typeface="+mn-lt"/>
              </a:rPr>
              <a:t>recorded</a:t>
            </a:r>
            <a:r>
              <a:rPr lang="de-DE" sz="1200" b="1" kern="0">
                <a:solidFill>
                  <a:srgbClr val="007BC0"/>
                </a:solidFill>
                <a:latin typeface="+mn-lt"/>
              </a:rPr>
              <a:t>?</a:t>
            </a:r>
            <a:r>
              <a:rPr lang="de-DE" sz="1200" b="1" kern="0">
                <a:solidFill>
                  <a:srgbClr val="18837E"/>
                </a:solidFill>
                <a:latin typeface="+mn-lt"/>
              </a:rPr>
              <a:t> </a:t>
            </a:r>
            <a:endParaRPr lang="en-US" sz="1100" b="1" kern="0">
              <a:solidFill>
                <a:srgbClr val="18837E"/>
              </a:solidFill>
              <a:latin typeface="+mn-lt"/>
            </a:endParaRPr>
          </a:p>
          <a:p>
            <a:pPr defTabSz="914333"/>
            <a:r>
              <a:rPr lang="en-US" sz="1100" kern="0">
                <a:solidFill>
                  <a:srgbClr val="000000"/>
                </a:solidFill>
                <a:latin typeface="+mn-lt"/>
              </a:rPr>
              <a:t>The meeting is recorded </a:t>
            </a:r>
            <a:r>
              <a:rPr lang="en-US" sz="1100" b="1" kern="0">
                <a:solidFill>
                  <a:srgbClr val="000000"/>
                </a:solidFill>
                <a:latin typeface="+mn-lt"/>
              </a:rPr>
              <a:t>for internal knowledge transfer</a:t>
            </a:r>
            <a:r>
              <a:rPr lang="en-US" sz="1100" kern="0">
                <a:solidFill>
                  <a:srgbClr val="000000"/>
                </a:solidFill>
                <a:latin typeface="+mn-lt"/>
              </a:rPr>
              <a:t> </a:t>
            </a:r>
            <a:r>
              <a:rPr lang="en-US" sz="1100" kern="0" err="1">
                <a:solidFill>
                  <a:srgbClr val="000000"/>
                </a:solidFill>
                <a:latin typeface="+mn-lt"/>
              </a:rPr>
              <a:t>e.g</a:t>
            </a:r>
            <a:r>
              <a:rPr lang="en-US" sz="1100" kern="0">
                <a:solidFill>
                  <a:srgbClr val="000000"/>
                </a:solidFill>
                <a:latin typeface="+mn-lt"/>
              </a:rPr>
              <a:t> if invited colleagues cannot participate.</a:t>
            </a:r>
            <a:endParaRPr lang="de-DE" sz="1100" kern="0">
              <a:solidFill>
                <a:srgbClr val="000000"/>
              </a:solidFill>
              <a:latin typeface="+mn-lt"/>
            </a:endParaRPr>
          </a:p>
        </p:txBody>
      </p:sp>
      <p:sp>
        <p:nvSpPr>
          <p:cNvPr id="29" name="Textfeld 28">
            <a:extLst>
              <a:ext uri="{FF2B5EF4-FFF2-40B4-BE49-F238E27FC236}">
                <a16:creationId xmlns:a16="http://schemas.microsoft.com/office/drawing/2014/main" id="{0FD47AC9-7D42-423A-B288-B180AE3EE927}"/>
              </a:ext>
            </a:extLst>
          </p:cNvPr>
          <p:cNvSpPr txBox="1"/>
          <p:nvPr/>
        </p:nvSpPr>
        <p:spPr>
          <a:xfrm>
            <a:off x="721715" y="2082014"/>
            <a:ext cx="4556072" cy="512758"/>
          </a:xfrm>
          <a:prstGeom prst="rect">
            <a:avLst/>
          </a:prstGeom>
          <a:noFill/>
        </p:spPr>
        <p:txBody>
          <a:bodyPr wrap="square" lIns="359989" tIns="0" rIns="0" bIns="0" rtlCol="0">
            <a:noAutofit/>
          </a:bodyPr>
          <a:lstStyle/>
          <a:p>
            <a:pPr defTabSz="914333"/>
            <a:r>
              <a:rPr lang="de-DE" sz="1200" b="1" kern="0" err="1">
                <a:solidFill>
                  <a:srgbClr val="007BC0"/>
                </a:solidFill>
                <a:latin typeface="+mn-lt"/>
              </a:rPr>
              <a:t>Is</a:t>
            </a:r>
            <a:r>
              <a:rPr lang="de-DE" sz="1200" b="1" kern="0">
                <a:solidFill>
                  <a:srgbClr val="007BC0"/>
                </a:solidFill>
                <a:latin typeface="+mn-lt"/>
              </a:rPr>
              <a:t> Bosch </a:t>
            </a:r>
            <a:r>
              <a:rPr lang="de-DE" sz="1200" b="1" kern="0" err="1">
                <a:solidFill>
                  <a:srgbClr val="007BC0"/>
                </a:solidFill>
                <a:latin typeface="+mn-lt"/>
              </a:rPr>
              <a:t>allowed</a:t>
            </a:r>
            <a:r>
              <a:rPr lang="de-DE" sz="1200" b="1" kern="0">
                <a:solidFill>
                  <a:srgbClr val="007BC0"/>
                </a:solidFill>
                <a:latin typeface="+mn-lt"/>
              </a:rPr>
              <a:t> </a:t>
            </a:r>
            <a:r>
              <a:rPr lang="de-DE" sz="1200" b="1" kern="0" err="1">
                <a:solidFill>
                  <a:srgbClr val="007BC0"/>
                </a:solidFill>
                <a:latin typeface="+mn-lt"/>
              </a:rPr>
              <a:t>to</a:t>
            </a:r>
            <a:r>
              <a:rPr lang="de-DE" sz="1200" b="1" kern="0">
                <a:solidFill>
                  <a:srgbClr val="007BC0"/>
                </a:solidFill>
                <a:latin typeface="+mn-lt"/>
              </a:rPr>
              <a:t> </a:t>
            </a:r>
            <a:r>
              <a:rPr lang="de-DE" sz="1200" b="1" kern="0" err="1">
                <a:solidFill>
                  <a:srgbClr val="007BC0"/>
                </a:solidFill>
                <a:latin typeface="+mn-lt"/>
              </a:rPr>
              <a:t>record</a:t>
            </a:r>
            <a:r>
              <a:rPr lang="de-DE" sz="1200" b="1" kern="0">
                <a:solidFill>
                  <a:srgbClr val="007BC0"/>
                </a:solidFill>
                <a:latin typeface="+mn-lt"/>
              </a:rPr>
              <a:t>/publish </a:t>
            </a:r>
            <a:r>
              <a:rPr lang="de-DE" sz="1200" b="1" kern="0" err="1">
                <a:solidFill>
                  <a:srgbClr val="007BC0"/>
                </a:solidFill>
                <a:latin typeface="+mn-lt"/>
              </a:rPr>
              <a:t>recorded</a:t>
            </a:r>
            <a:r>
              <a:rPr lang="de-DE" sz="1200" b="1" kern="0">
                <a:solidFill>
                  <a:srgbClr val="007BC0"/>
                </a:solidFill>
                <a:latin typeface="+mn-lt"/>
              </a:rPr>
              <a:t> </a:t>
            </a:r>
            <a:r>
              <a:rPr lang="de-DE" sz="1200" b="1" kern="0" err="1">
                <a:solidFill>
                  <a:srgbClr val="007BC0"/>
                </a:solidFill>
                <a:latin typeface="+mn-lt"/>
              </a:rPr>
              <a:t>meetings</a:t>
            </a:r>
            <a:r>
              <a:rPr lang="de-DE" sz="1200" b="1" kern="0">
                <a:solidFill>
                  <a:srgbClr val="007BC0"/>
                </a:solidFill>
                <a:latin typeface="+mn-lt"/>
              </a:rPr>
              <a:t>?</a:t>
            </a:r>
          </a:p>
          <a:p>
            <a:pPr defTabSz="914333"/>
            <a:r>
              <a:rPr lang="en-US" sz="1100">
                <a:solidFill>
                  <a:srgbClr val="000000"/>
                </a:solidFill>
                <a:latin typeface="+mn-lt"/>
              </a:rPr>
              <a:t>Bosch obliges the legal requirements and is allowed to record and publish recordings internally due to a </a:t>
            </a:r>
            <a:r>
              <a:rPr lang="en-US" sz="1100" b="1">
                <a:solidFill>
                  <a:srgbClr val="000000"/>
                </a:solidFill>
                <a:latin typeface="+mn-lt"/>
              </a:rPr>
              <a:t>consent</a:t>
            </a:r>
            <a:r>
              <a:rPr lang="en-US" sz="1100">
                <a:solidFill>
                  <a:srgbClr val="000000"/>
                </a:solidFill>
                <a:latin typeface="+mn-lt"/>
              </a:rPr>
              <a:t>. In individual cases, contracts will be closed/consents will be obtained whenever this is </a:t>
            </a:r>
            <a:r>
              <a:rPr lang="en-US" sz="1100" b="1">
                <a:solidFill>
                  <a:srgbClr val="000000"/>
                </a:solidFill>
                <a:latin typeface="+mn-lt"/>
              </a:rPr>
              <a:t>legally necessary</a:t>
            </a:r>
            <a:r>
              <a:rPr lang="en-US" sz="1100">
                <a:solidFill>
                  <a:srgbClr val="000000"/>
                </a:solidFill>
                <a:latin typeface="+mn-lt"/>
              </a:rPr>
              <a:t>.</a:t>
            </a:r>
            <a:endParaRPr lang="de-DE" sz="1100" kern="0">
              <a:solidFill>
                <a:srgbClr val="000000"/>
              </a:solidFill>
              <a:latin typeface="+mn-lt"/>
            </a:endParaRPr>
          </a:p>
        </p:txBody>
      </p:sp>
      <p:sp>
        <p:nvSpPr>
          <p:cNvPr id="30" name="Textfeld 29">
            <a:extLst>
              <a:ext uri="{FF2B5EF4-FFF2-40B4-BE49-F238E27FC236}">
                <a16:creationId xmlns:a16="http://schemas.microsoft.com/office/drawing/2014/main" id="{96997A7E-3BB6-4955-A1E4-6BB98BC140B5}"/>
              </a:ext>
            </a:extLst>
          </p:cNvPr>
          <p:cNvSpPr txBox="1"/>
          <p:nvPr/>
        </p:nvSpPr>
        <p:spPr>
          <a:xfrm>
            <a:off x="733755" y="4871273"/>
            <a:ext cx="4578096" cy="292526"/>
          </a:xfrm>
          <a:prstGeom prst="rect">
            <a:avLst/>
          </a:prstGeom>
          <a:noFill/>
        </p:spPr>
        <p:txBody>
          <a:bodyPr wrap="square" lIns="359989" tIns="0" rIns="0" bIns="0" rtlCol="0">
            <a:noAutofit/>
          </a:bodyPr>
          <a:lstStyle/>
          <a:p>
            <a:pPr defTabSz="914266">
              <a:defRPr/>
            </a:pPr>
            <a:r>
              <a:rPr lang="de-DE" sz="1200" b="1" kern="0">
                <a:solidFill>
                  <a:srgbClr val="007BC0"/>
                </a:solidFill>
                <a:latin typeface="+mn-lt"/>
              </a:rPr>
              <a:t>Will </a:t>
            </a:r>
            <a:r>
              <a:rPr lang="de-DE" sz="1200" b="1" kern="0" err="1">
                <a:solidFill>
                  <a:srgbClr val="007BC0"/>
                </a:solidFill>
                <a:latin typeface="+mn-lt"/>
              </a:rPr>
              <a:t>the</a:t>
            </a:r>
            <a:r>
              <a:rPr lang="de-DE" sz="1200" b="1" kern="0">
                <a:solidFill>
                  <a:srgbClr val="007BC0"/>
                </a:solidFill>
                <a:latin typeface="+mn-lt"/>
              </a:rPr>
              <a:t> </a:t>
            </a:r>
            <a:r>
              <a:rPr lang="de-DE" sz="1200" b="1" kern="0" err="1">
                <a:solidFill>
                  <a:srgbClr val="007BC0"/>
                </a:solidFill>
                <a:latin typeface="+mn-lt"/>
              </a:rPr>
              <a:t>recording</a:t>
            </a:r>
            <a:r>
              <a:rPr lang="de-DE" sz="1200" b="1" kern="0">
                <a:solidFill>
                  <a:srgbClr val="007BC0"/>
                </a:solidFill>
                <a:latin typeface="+mn-lt"/>
              </a:rPr>
              <a:t> </a:t>
            </a:r>
            <a:r>
              <a:rPr lang="de-DE" sz="1200" b="1" kern="0" err="1">
                <a:solidFill>
                  <a:srgbClr val="007BC0"/>
                </a:solidFill>
                <a:latin typeface="+mn-lt"/>
              </a:rPr>
              <a:t>be</a:t>
            </a:r>
            <a:r>
              <a:rPr lang="de-DE" sz="1200" b="1" kern="0">
                <a:solidFill>
                  <a:srgbClr val="007BC0"/>
                </a:solidFill>
                <a:latin typeface="+mn-lt"/>
              </a:rPr>
              <a:t> </a:t>
            </a:r>
            <a:r>
              <a:rPr lang="de-DE" sz="1200" b="1" kern="0" err="1">
                <a:solidFill>
                  <a:srgbClr val="007BC0"/>
                </a:solidFill>
                <a:latin typeface="+mn-lt"/>
              </a:rPr>
              <a:t>published</a:t>
            </a:r>
            <a:r>
              <a:rPr lang="de-DE" sz="1200" b="1" kern="0">
                <a:solidFill>
                  <a:srgbClr val="007BC0"/>
                </a:solidFill>
                <a:latin typeface="+mn-lt"/>
              </a:rPr>
              <a:t>?</a:t>
            </a:r>
          </a:p>
          <a:p>
            <a:pPr defTabSz="914333"/>
            <a:r>
              <a:rPr lang="de-DE" sz="1100" kern="0">
                <a:solidFill>
                  <a:srgbClr val="000000"/>
                </a:solidFill>
                <a:latin typeface="+mn-lt"/>
              </a:rPr>
              <a:t>The </a:t>
            </a:r>
            <a:r>
              <a:rPr lang="de-DE" sz="1100" kern="0" err="1">
                <a:solidFill>
                  <a:srgbClr val="000000"/>
                </a:solidFill>
                <a:latin typeface="+mn-lt"/>
              </a:rPr>
              <a:t>video</a:t>
            </a:r>
            <a:r>
              <a:rPr lang="de-DE" sz="1100" kern="0">
                <a:solidFill>
                  <a:srgbClr val="000000"/>
                </a:solidFill>
                <a:latin typeface="+mn-lt"/>
              </a:rPr>
              <a:t> will </a:t>
            </a:r>
            <a:r>
              <a:rPr lang="de-DE" sz="1100" kern="0" err="1">
                <a:solidFill>
                  <a:srgbClr val="000000"/>
                </a:solidFill>
                <a:latin typeface="+mn-lt"/>
              </a:rPr>
              <a:t>only</a:t>
            </a:r>
            <a:r>
              <a:rPr lang="de-DE" sz="1100" kern="0">
                <a:solidFill>
                  <a:srgbClr val="000000"/>
                </a:solidFill>
                <a:latin typeface="+mn-lt"/>
              </a:rPr>
              <a:t> </a:t>
            </a:r>
            <a:r>
              <a:rPr lang="de-DE" sz="1100" b="1" kern="0" err="1">
                <a:solidFill>
                  <a:srgbClr val="000000"/>
                </a:solidFill>
                <a:latin typeface="+mn-lt"/>
              </a:rPr>
              <a:t>be</a:t>
            </a:r>
            <a:r>
              <a:rPr lang="de-DE" sz="1100" b="1" kern="0">
                <a:solidFill>
                  <a:srgbClr val="000000"/>
                </a:solidFill>
                <a:latin typeface="+mn-lt"/>
              </a:rPr>
              <a:t> </a:t>
            </a:r>
            <a:r>
              <a:rPr lang="de-DE" sz="1100" b="1" kern="0" err="1">
                <a:solidFill>
                  <a:srgbClr val="000000"/>
                </a:solidFill>
                <a:latin typeface="+mn-lt"/>
              </a:rPr>
              <a:t>published</a:t>
            </a:r>
            <a:r>
              <a:rPr lang="de-DE" sz="1100" b="1" kern="0">
                <a:solidFill>
                  <a:srgbClr val="000000"/>
                </a:solidFill>
                <a:latin typeface="+mn-lt"/>
              </a:rPr>
              <a:t> </a:t>
            </a:r>
            <a:r>
              <a:rPr lang="de-DE" sz="1100" b="1" kern="0" err="1">
                <a:solidFill>
                  <a:srgbClr val="000000"/>
                </a:solidFill>
                <a:latin typeface="+mn-lt"/>
              </a:rPr>
              <a:t>internally</a:t>
            </a:r>
            <a:r>
              <a:rPr lang="de-DE" sz="1100" kern="0">
                <a:solidFill>
                  <a:srgbClr val="000000"/>
                </a:solidFill>
                <a:latin typeface="+mn-lt"/>
              </a:rPr>
              <a:t>, such </a:t>
            </a:r>
            <a:r>
              <a:rPr lang="de-DE" sz="1100" kern="0" err="1">
                <a:solidFill>
                  <a:srgbClr val="000000"/>
                </a:solidFill>
                <a:latin typeface="+mn-lt"/>
              </a:rPr>
              <a:t>as</a:t>
            </a:r>
            <a:r>
              <a:rPr lang="de-DE" sz="1100" kern="0">
                <a:solidFill>
                  <a:srgbClr val="000000"/>
                </a:solidFill>
                <a:latin typeface="+mn-lt"/>
              </a:rPr>
              <a:t> </a:t>
            </a:r>
            <a:r>
              <a:rPr lang="de-DE" sz="1100" kern="0" err="1">
                <a:solidFill>
                  <a:srgbClr val="000000"/>
                </a:solidFill>
                <a:latin typeface="+mn-lt"/>
              </a:rPr>
              <a:t>eg</a:t>
            </a:r>
            <a:r>
              <a:rPr lang="de-DE" sz="1100" kern="0">
                <a:solidFill>
                  <a:srgbClr val="000000"/>
                </a:solidFill>
                <a:latin typeface="+mn-lt"/>
              </a:rPr>
              <a:t>. in Bosch Tube </a:t>
            </a:r>
            <a:r>
              <a:rPr lang="de-DE" sz="1100" kern="0" err="1">
                <a:solidFill>
                  <a:srgbClr val="000000"/>
                </a:solidFill>
                <a:latin typeface="+mn-lt"/>
              </a:rPr>
              <a:t>or</a:t>
            </a:r>
            <a:r>
              <a:rPr lang="de-DE" sz="1100" kern="0">
                <a:solidFill>
                  <a:srgbClr val="000000"/>
                </a:solidFill>
                <a:latin typeface="+mn-lt"/>
              </a:rPr>
              <a:t> </a:t>
            </a:r>
            <a:r>
              <a:rPr lang="de-DE" sz="1100" kern="0" err="1">
                <a:solidFill>
                  <a:srgbClr val="000000"/>
                </a:solidFill>
                <a:latin typeface="+mn-lt"/>
              </a:rPr>
              <a:t>department</a:t>
            </a:r>
            <a:r>
              <a:rPr lang="de-DE" sz="1100" kern="0">
                <a:solidFill>
                  <a:srgbClr val="000000"/>
                </a:solidFill>
                <a:latin typeface="+mn-lt"/>
              </a:rPr>
              <a:t> </a:t>
            </a:r>
            <a:r>
              <a:rPr lang="de-DE" sz="1100" kern="0" err="1">
                <a:solidFill>
                  <a:srgbClr val="000000"/>
                </a:solidFill>
                <a:latin typeface="+mn-lt"/>
              </a:rPr>
              <a:t>channels</a:t>
            </a:r>
            <a:r>
              <a:rPr lang="de-DE" sz="1100" kern="0">
                <a:solidFill>
                  <a:srgbClr val="000000"/>
                </a:solidFill>
                <a:latin typeface="+mn-lt"/>
              </a:rPr>
              <a:t>. </a:t>
            </a:r>
            <a:br>
              <a:rPr lang="en-US" sz="1100">
                <a:solidFill>
                  <a:srgbClr val="000000"/>
                </a:solidFill>
                <a:latin typeface="+mn-lt"/>
              </a:rPr>
            </a:br>
            <a:endParaRPr lang="de-DE" sz="1100" kern="0">
              <a:solidFill>
                <a:srgbClr val="000000"/>
              </a:solidFill>
              <a:latin typeface="+mn-lt"/>
            </a:endParaRPr>
          </a:p>
          <a:p>
            <a:pPr defTabSz="914333"/>
            <a:br>
              <a:rPr lang="en-US" sz="1100">
                <a:solidFill>
                  <a:srgbClr val="000000"/>
                </a:solidFill>
                <a:latin typeface="+mn-lt"/>
              </a:rPr>
            </a:br>
            <a:endParaRPr lang="de-DE" sz="1100" kern="0">
              <a:solidFill>
                <a:srgbClr val="000000"/>
              </a:solidFill>
              <a:latin typeface="+mn-lt"/>
            </a:endParaRPr>
          </a:p>
        </p:txBody>
      </p:sp>
      <p:sp>
        <p:nvSpPr>
          <p:cNvPr id="31" name="Textfeld 30">
            <a:extLst>
              <a:ext uri="{FF2B5EF4-FFF2-40B4-BE49-F238E27FC236}">
                <a16:creationId xmlns:a16="http://schemas.microsoft.com/office/drawing/2014/main" id="{173F08FF-36BC-49AD-9DC5-E6CB31ED3CB5}"/>
              </a:ext>
            </a:extLst>
          </p:cNvPr>
          <p:cNvSpPr txBox="1"/>
          <p:nvPr/>
        </p:nvSpPr>
        <p:spPr>
          <a:xfrm>
            <a:off x="5716762" y="3804816"/>
            <a:ext cx="5153371" cy="1120297"/>
          </a:xfrm>
          <a:prstGeom prst="rect">
            <a:avLst/>
          </a:prstGeom>
          <a:noFill/>
        </p:spPr>
        <p:txBody>
          <a:bodyPr wrap="square" lIns="359989" tIns="0" rIns="0" bIns="0" rtlCol="0">
            <a:noAutofit/>
          </a:bodyPr>
          <a:lstStyle/>
          <a:p>
            <a:pPr defTabSz="914266">
              <a:defRPr/>
            </a:pPr>
            <a:r>
              <a:rPr lang="de-DE" sz="1200" b="1" kern="0" err="1">
                <a:solidFill>
                  <a:srgbClr val="007BC0"/>
                </a:solidFill>
                <a:latin typeface="+mn-lt"/>
              </a:rPr>
              <a:t>How</a:t>
            </a:r>
            <a:r>
              <a:rPr lang="de-DE" sz="1200" b="1" kern="0">
                <a:solidFill>
                  <a:srgbClr val="007BC0"/>
                </a:solidFill>
                <a:latin typeface="+mn-lt"/>
              </a:rPr>
              <a:t> </a:t>
            </a:r>
            <a:r>
              <a:rPr lang="de-DE" sz="1200" b="1" kern="0" err="1">
                <a:solidFill>
                  <a:srgbClr val="007BC0"/>
                </a:solidFill>
                <a:latin typeface="+mn-lt"/>
              </a:rPr>
              <a:t>can</a:t>
            </a:r>
            <a:r>
              <a:rPr lang="de-DE" sz="1200" b="1" kern="0">
                <a:solidFill>
                  <a:srgbClr val="007BC0"/>
                </a:solidFill>
                <a:latin typeface="+mn-lt"/>
              </a:rPr>
              <a:t> I </a:t>
            </a:r>
            <a:r>
              <a:rPr lang="de-DE" sz="1200" b="1" kern="0" err="1">
                <a:solidFill>
                  <a:srgbClr val="007BC0"/>
                </a:solidFill>
                <a:latin typeface="+mn-lt"/>
              </a:rPr>
              <a:t>minimize</a:t>
            </a:r>
            <a:r>
              <a:rPr lang="de-DE" sz="1200" b="1" kern="0">
                <a:solidFill>
                  <a:srgbClr val="007BC0"/>
                </a:solidFill>
                <a:latin typeface="+mn-lt"/>
              </a:rPr>
              <a:t> </a:t>
            </a:r>
            <a:r>
              <a:rPr lang="de-DE" sz="1200" b="1" kern="0" err="1">
                <a:solidFill>
                  <a:srgbClr val="007BC0"/>
                </a:solidFill>
                <a:latin typeface="+mn-lt"/>
              </a:rPr>
              <a:t>my</a:t>
            </a:r>
            <a:r>
              <a:rPr lang="de-DE" sz="1200" b="1" kern="0">
                <a:solidFill>
                  <a:srgbClr val="007BC0"/>
                </a:solidFill>
                <a:latin typeface="+mn-lt"/>
              </a:rPr>
              <a:t> personal </a:t>
            </a:r>
            <a:r>
              <a:rPr lang="de-DE" sz="1200" b="1" kern="0" err="1">
                <a:solidFill>
                  <a:srgbClr val="007BC0"/>
                </a:solidFill>
                <a:latin typeface="+mn-lt"/>
              </a:rPr>
              <a:t>data</a:t>
            </a:r>
            <a:r>
              <a:rPr lang="de-DE" sz="1200" b="1" kern="0">
                <a:solidFill>
                  <a:srgbClr val="007BC0"/>
                </a:solidFill>
                <a:latin typeface="+mn-lt"/>
              </a:rPr>
              <a:t>, </a:t>
            </a:r>
            <a:r>
              <a:rPr lang="de-DE" sz="1200" b="1" kern="0" err="1">
                <a:solidFill>
                  <a:srgbClr val="007BC0"/>
                </a:solidFill>
                <a:latin typeface="+mn-lt"/>
              </a:rPr>
              <a:t>which</a:t>
            </a:r>
            <a:r>
              <a:rPr lang="de-DE" sz="1200" b="1" kern="0">
                <a:solidFill>
                  <a:srgbClr val="007BC0"/>
                </a:solidFill>
                <a:latin typeface="+mn-lt"/>
              </a:rPr>
              <a:t> </a:t>
            </a:r>
            <a:r>
              <a:rPr lang="de-DE" sz="1200" b="1" kern="0" err="1">
                <a:solidFill>
                  <a:srgbClr val="007BC0"/>
                </a:solidFill>
                <a:latin typeface="+mn-lt"/>
              </a:rPr>
              <a:t>is</a:t>
            </a:r>
            <a:r>
              <a:rPr lang="de-DE" sz="1200" b="1" kern="0">
                <a:solidFill>
                  <a:srgbClr val="007BC0"/>
                </a:solidFill>
                <a:latin typeface="+mn-lt"/>
              </a:rPr>
              <a:t> </a:t>
            </a:r>
            <a:r>
              <a:rPr lang="de-DE" sz="1200" b="1" kern="0" err="1">
                <a:solidFill>
                  <a:srgbClr val="007BC0"/>
                </a:solidFill>
                <a:latin typeface="+mn-lt"/>
              </a:rPr>
              <a:t>recorded</a:t>
            </a:r>
            <a:r>
              <a:rPr lang="de-DE" sz="1200" b="1" kern="0">
                <a:solidFill>
                  <a:srgbClr val="007BC0"/>
                </a:solidFill>
                <a:latin typeface="+mn-lt"/>
              </a:rPr>
              <a:t>?</a:t>
            </a:r>
          </a:p>
          <a:p>
            <a:pPr defTabSz="914333"/>
            <a:r>
              <a:rPr lang="de-DE" sz="1100" b="1">
                <a:solidFill>
                  <a:srgbClr val="000000"/>
                </a:solidFill>
                <a:latin typeface="+mn-lt"/>
              </a:rPr>
              <a:t>This </a:t>
            </a:r>
            <a:r>
              <a:rPr lang="de-DE" sz="1100" b="1" err="1">
                <a:solidFill>
                  <a:srgbClr val="000000"/>
                </a:solidFill>
                <a:latin typeface="+mn-lt"/>
              </a:rPr>
              <a:t>depends</a:t>
            </a:r>
            <a:r>
              <a:rPr lang="de-DE" sz="1100" b="1">
                <a:solidFill>
                  <a:srgbClr val="000000"/>
                </a:solidFill>
                <a:latin typeface="+mn-lt"/>
              </a:rPr>
              <a:t> on </a:t>
            </a:r>
            <a:r>
              <a:rPr lang="de-DE" sz="1100" b="1" err="1">
                <a:solidFill>
                  <a:srgbClr val="000000"/>
                </a:solidFill>
                <a:latin typeface="+mn-lt"/>
              </a:rPr>
              <a:t>you</a:t>
            </a:r>
            <a:r>
              <a:rPr lang="de-DE" sz="1100" b="1">
                <a:solidFill>
                  <a:srgbClr val="000000"/>
                </a:solidFill>
                <a:latin typeface="+mn-lt"/>
              </a:rPr>
              <a:t> </a:t>
            </a:r>
            <a:r>
              <a:rPr lang="de-DE" sz="1100" b="1" err="1">
                <a:solidFill>
                  <a:srgbClr val="000000"/>
                </a:solidFill>
                <a:latin typeface="+mn-lt"/>
              </a:rPr>
              <a:t>how</a:t>
            </a:r>
            <a:r>
              <a:rPr lang="de-DE" sz="1100" b="1">
                <a:solidFill>
                  <a:srgbClr val="000000"/>
                </a:solidFill>
                <a:latin typeface="+mn-lt"/>
              </a:rPr>
              <a:t> </a:t>
            </a:r>
            <a:r>
              <a:rPr lang="de-DE" sz="1100" b="1" err="1">
                <a:solidFill>
                  <a:srgbClr val="000000"/>
                </a:solidFill>
                <a:latin typeface="+mn-lt"/>
              </a:rPr>
              <a:t>much</a:t>
            </a:r>
            <a:r>
              <a:rPr lang="de-DE" sz="1100" b="1">
                <a:solidFill>
                  <a:srgbClr val="000000"/>
                </a:solidFill>
                <a:latin typeface="+mn-lt"/>
              </a:rPr>
              <a:t> </a:t>
            </a:r>
            <a:r>
              <a:rPr lang="de-DE" sz="1100" b="1" err="1">
                <a:solidFill>
                  <a:srgbClr val="000000"/>
                </a:solidFill>
                <a:latin typeface="+mn-lt"/>
              </a:rPr>
              <a:t>data</a:t>
            </a:r>
            <a:r>
              <a:rPr lang="de-DE" sz="1100" b="1">
                <a:solidFill>
                  <a:srgbClr val="000000"/>
                </a:solidFill>
                <a:latin typeface="+mn-lt"/>
              </a:rPr>
              <a:t> </a:t>
            </a:r>
            <a:r>
              <a:rPr lang="de-DE" sz="1100" b="1" err="1">
                <a:solidFill>
                  <a:srgbClr val="000000"/>
                </a:solidFill>
                <a:latin typeface="+mn-lt"/>
              </a:rPr>
              <a:t>you</a:t>
            </a:r>
            <a:r>
              <a:rPr lang="de-DE" sz="1100" b="1">
                <a:solidFill>
                  <a:srgbClr val="000000"/>
                </a:solidFill>
                <a:latin typeface="+mn-lt"/>
              </a:rPr>
              <a:t> </a:t>
            </a:r>
            <a:r>
              <a:rPr lang="de-DE" sz="1100" b="1" err="1">
                <a:solidFill>
                  <a:srgbClr val="000000"/>
                </a:solidFill>
                <a:latin typeface="+mn-lt"/>
              </a:rPr>
              <a:t>want</a:t>
            </a:r>
            <a:r>
              <a:rPr lang="de-DE" sz="1100" b="1">
                <a:solidFill>
                  <a:srgbClr val="000000"/>
                </a:solidFill>
                <a:latin typeface="+mn-lt"/>
              </a:rPr>
              <a:t> </a:t>
            </a:r>
            <a:r>
              <a:rPr lang="de-DE" sz="1100" b="1" err="1">
                <a:solidFill>
                  <a:srgbClr val="000000"/>
                </a:solidFill>
                <a:latin typeface="+mn-lt"/>
              </a:rPr>
              <a:t>to</a:t>
            </a:r>
            <a:r>
              <a:rPr lang="de-DE" sz="1100" b="1">
                <a:solidFill>
                  <a:srgbClr val="000000"/>
                </a:solidFill>
                <a:latin typeface="+mn-lt"/>
              </a:rPr>
              <a:t> </a:t>
            </a:r>
            <a:r>
              <a:rPr lang="de-DE" sz="1100" b="1" err="1">
                <a:solidFill>
                  <a:srgbClr val="000000"/>
                </a:solidFill>
                <a:latin typeface="+mn-lt"/>
              </a:rPr>
              <a:t>share</a:t>
            </a:r>
            <a:r>
              <a:rPr lang="de-DE" sz="1100">
                <a:solidFill>
                  <a:srgbClr val="000000"/>
                </a:solidFill>
                <a:latin typeface="+mn-lt"/>
              </a:rPr>
              <a:t>. </a:t>
            </a:r>
            <a:r>
              <a:rPr lang="de-DE" sz="1100" err="1">
                <a:solidFill>
                  <a:srgbClr val="000000"/>
                </a:solidFill>
                <a:latin typeface="+mn-lt"/>
              </a:rPr>
              <a:t>Your</a:t>
            </a:r>
            <a:r>
              <a:rPr lang="de-DE" sz="1100">
                <a:solidFill>
                  <a:srgbClr val="000000"/>
                </a:solidFill>
                <a:latin typeface="+mn-lt"/>
              </a:rPr>
              <a:t> </a:t>
            </a:r>
            <a:r>
              <a:rPr lang="de-DE" sz="1100" err="1">
                <a:solidFill>
                  <a:srgbClr val="000000"/>
                </a:solidFill>
                <a:latin typeface="+mn-lt"/>
              </a:rPr>
              <a:t>name</a:t>
            </a:r>
            <a:r>
              <a:rPr lang="de-DE" sz="1100">
                <a:solidFill>
                  <a:srgbClr val="000000"/>
                </a:solidFill>
                <a:latin typeface="+mn-lt"/>
              </a:rPr>
              <a:t> and </a:t>
            </a:r>
            <a:r>
              <a:rPr lang="de-DE" sz="1100" err="1">
                <a:solidFill>
                  <a:srgbClr val="000000"/>
                </a:solidFill>
                <a:latin typeface="+mn-lt"/>
              </a:rPr>
              <a:t>department</a:t>
            </a:r>
            <a:r>
              <a:rPr lang="de-DE" sz="1100">
                <a:solidFill>
                  <a:srgbClr val="000000"/>
                </a:solidFill>
                <a:latin typeface="+mn-lt"/>
              </a:rPr>
              <a:t> </a:t>
            </a:r>
            <a:r>
              <a:rPr lang="de-DE" sz="1100" err="1">
                <a:solidFill>
                  <a:srgbClr val="000000"/>
                </a:solidFill>
                <a:latin typeface="+mn-lt"/>
              </a:rPr>
              <a:t>is</a:t>
            </a:r>
            <a:r>
              <a:rPr lang="de-DE" sz="1100">
                <a:solidFill>
                  <a:srgbClr val="000000"/>
                </a:solidFill>
                <a:latin typeface="+mn-lt"/>
              </a:rPr>
              <a:t> </a:t>
            </a:r>
            <a:r>
              <a:rPr lang="de-DE" sz="1100" err="1">
                <a:solidFill>
                  <a:srgbClr val="000000"/>
                </a:solidFill>
                <a:latin typeface="+mn-lt"/>
              </a:rPr>
              <a:t>generally</a:t>
            </a:r>
            <a:r>
              <a:rPr lang="de-DE" sz="1100">
                <a:solidFill>
                  <a:srgbClr val="000000"/>
                </a:solidFill>
                <a:latin typeface="+mn-lt"/>
              </a:rPr>
              <a:t> visible </a:t>
            </a:r>
            <a:r>
              <a:rPr lang="de-DE" sz="1100" err="1">
                <a:solidFill>
                  <a:srgbClr val="000000"/>
                </a:solidFill>
                <a:latin typeface="+mn-lt"/>
              </a:rPr>
              <a:t>as</a:t>
            </a:r>
            <a:r>
              <a:rPr lang="de-DE" sz="1100">
                <a:solidFill>
                  <a:srgbClr val="000000"/>
                </a:solidFill>
                <a:latin typeface="+mn-lt"/>
              </a:rPr>
              <a:t> </a:t>
            </a:r>
            <a:r>
              <a:rPr lang="de-DE" sz="1100" err="1">
                <a:solidFill>
                  <a:srgbClr val="000000"/>
                </a:solidFill>
                <a:latin typeface="+mn-lt"/>
              </a:rPr>
              <a:t>you</a:t>
            </a:r>
            <a:r>
              <a:rPr lang="de-DE" sz="1100">
                <a:solidFill>
                  <a:srgbClr val="000000"/>
                </a:solidFill>
                <a:latin typeface="+mn-lt"/>
              </a:rPr>
              <a:t> </a:t>
            </a:r>
            <a:r>
              <a:rPr lang="de-DE" sz="1100" err="1">
                <a:solidFill>
                  <a:srgbClr val="000000"/>
                </a:solidFill>
                <a:latin typeface="+mn-lt"/>
              </a:rPr>
              <a:t>participate</a:t>
            </a:r>
            <a:r>
              <a:rPr lang="de-DE" sz="1100">
                <a:solidFill>
                  <a:srgbClr val="000000"/>
                </a:solidFill>
                <a:latin typeface="+mn-lt"/>
              </a:rPr>
              <a:t> in </a:t>
            </a:r>
            <a:r>
              <a:rPr lang="de-DE" sz="1100" err="1">
                <a:solidFill>
                  <a:srgbClr val="000000"/>
                </a:solidFill>
                <a:latin typeface="+mn-lt"/>
              </a:rPr>
              <a:t>this</a:t>
            </a:r>
            <a:r>
              <a:rPr lang="de-DE" sz="1100">
                <a:solidFill>
                  <a:srgbClr val="000000"/>
                </a:solidFill>
                <a:latin typeface="+mn-lt"/>
              </a:rPr>
              <a:t> </a:t>
            </a:r>
            <a:r>
              <a:rPr lang="de-DE" sz="1100" err="1">
                <a:solidFill>
                  <a:srgbClr val="000000"/>
                </a:solidFill>
                <a:latin typeface="+mn-lt"/>
              </a:rPr>
              <a:t>meeting</a:t>
            </a:r>
            <a:r>
              <a:rPr lang="de-DE" sz="1100">
                <a:solidFill>
                  <a:srgbClr val="000000"/>
                </a:solidFill>
                <a:latin typeface="+mn-lt"/>
              </a:rPr>
              <a:t> </a:t>
            </a:r>
            <a:r>
              <a:rPr lang="de-DE" sz="1100" err="1">
                <a:solidFill>
                  <a:srgbClr val="000000"/>
                </a:solidFill>
                <a:latin typeface="+mn-lt"/>
              </a:rPr>
              <a:t>as</a:t>
            </a:r>
            <a:r>
              <a:rPr lang="de-DE" sz="1100">
                <a:solidFill>
                  <a:srgbClr val="000000"/>
                </a:solidFill>
                <a:latin typeface="+mn-lt"/>
              </a:rPr>
              <a:t> an </a:t>
            </a:r>
            <a:r>
              <a:rPr lang="de-DE" sz="1100" err="1">
                <a:solidFill>
                  <a:srgbClr val="000000"/>
                </a:solidFill>
                <a:latin typeface="+mn-lt"/>
              </a:rPr>
              <a:t>employee</a:t>
            </a:r>
            <a:r>
              <a:rPr lang="de-DE" sz="1100">
                <a:solidFill>
                  <a:srgbClr val="000000"/>
                </a:solidFill>
                <a:latin typeface="+mn-lt"/>
              </a:rPr>
              <a:t>, </a:t>
            </a:r>
            <a:r>
              <a:rPr lang="de-DE" sz="1100" err="1">
                <a:solidFill>
                  <a:srgbClr val="000000"/>
                </a:solidFill>
                <a:latin typeface="+mn-lt"/>
              </a:rPr>
              <a:t>as</a:t>
            </a:r>
            <a:r>
              <a:rPr lang="de-DE" sz="1100">
                <a:solidFill>
                  <a:srgbClr val="000000"/>
                </a:solidFill>
                <a:latin typeface="+mn-lt"/>
              </a:rPr>
              <a:t> </a:t>
            </a:r>
            <a:r>
              <a:rPr lang="de-DE" sz="1100" err="1">
                <a:solidFill>
                  <a:srgbClr val="000000"/>
                </a:solidFill>
                <a:latin typeface="+mn-lt"/>
              </a:rPr>
              <a:t>well</a:t>
            </a:r>
            <a:r>
              <a:rPr lang="de-DE" sz="1100">
                <a:solidFill>
                  <a:srgbClr val="000000"/>
                </a:solidFill>
                <a:latin typeface="+mn-lt"/>
              </a:rPr>
              <a:t> </a:t>
            </a:r>
            <a:r>
              <a:rPr lang="de-DE" sz="1100" err="1">
                <a:solidFill>
                  <a:srgbClr val="000000"/>
                </a:solidFill>
                <a:latin typeface="+mn-lt"/>
              </a:rPr>
              <a:t>as</a:t>
            </a:r>
            <a:r>
              <a:rPr lang="de-DE" sz="1100">
                <a:solidFill>
                  <a:srgbClr val="000000"/>
                </a:solidFill>
                <a:latin typeface="+mn-lt"/>
              </a:rPr>
              <a:t> </a:t>
            </a:r>
            <a:r>
              <a:rPr lang="de-DE" sz="1100" err="1">
                <a:solidFill>
                  <a:srgbClr val="000000"/>
                </a:solidFill>
                <a:latin typeface="+mn-lt"/>
              </a:rPr>
              <a:t>if</a:t>
            </a:r>
            <a:r>
              <a:rPr lang="de-DE" sz="1100">
                <a:solidFill>
                  <a:srgbClr val="000000"/>
                </a:solidFill>
                <a:latin typeface="+mn-lt"/>
              </a:rPr>
              <a:t> </a:t>
            </a:r>
            <a:r>
              <a:rPr lang="de-DE" sz="1100" err="1">
                <a:solidFill>
                  <a:srgbClr val="000000"/>
                </a:solidFill>
                <a:latin typeface="+mn-lt"/>
              </a:rPr>
              <a:t>you</a:t>
            </a:r>
            <a:r>
              <a:rPr lang="de-DE" sz="1100">
                <a:solidFill>
                  <a:srgbClr val="000000"/>
                </a:solidFill>
                <a:latin typeface="+mn-lt"/>
              </a:rPr>
              <a:t> </a:t>
            </a:r>
            <a:r>
              <a:rPr lang="de-DE" sz="1100" err="1">
                <a:solidFill>
                  <a:srgbClr val="000000"/>
                </a:solidFill>
                <a:latin typeface="+mn-lt"/>
              </a:rPr>
              <a:t>are</a:t>
            </a:r>
            <a:r>
              <a:rPr lang="de-DE" sz="1100">
                <a:solidFill>
                  <a:srgbClr val="000000"/>
                </a:solidFill>
                <a:latin typeface="+mn-lt"/>
              </a:rPr>
              <a:t> </a:t>
            </a:r>
            <a:r>
              <a:rPr lang="de-DE" sz="1100" err="1">
                <a:solidFill>
                  <a:srgbClr val="000000"/>
                </a:solidFill>
                <a:latin typeface="+mn-lt"/>
              </a:rPr>
              <a:t>using</a:t>
            </a:r>
            <a:r>
              <a:rPr lang="de-DE" sz="1100">
                <a:solidFill>
                  <a:srgbClr val="000000"/>
                </a:solidFill>
                <a:latin typeface="+mn-lt"/>
              </a:rPr>
              <a:t> </a:t>
            </a:r>
            <a:r>
              <a:rPr lang="de-DE" sz="1100" err="1">
                <a:solidFill>
                  <a:srgbClr val="000000"/>
                </a:solidFill>
                <a:latin typeface="+mn-lt"/>
              </a:rPr>
              <a:t>the</a:t>
            </a:r>
            <a:r>
              <a:rPr lang="de-DE" sz="1100">
                <a:solidFill>
                  <a:srgbClr val="000000"/>
                </a:solidFill>
                <a:latin typeface="+mn-lt"/>
              </a:rPr>
              <a:t> </a:t>
            </a:r>
            <a:r>
              <a:rPr lang="de-DE" sz="1100" err="1">
                <a:solidFill>
                  <a:srgbClr val="000000"/>
                </a:solidFill>
                <a:latin typeface="+mn-lt"/>
              </a:rPr>
              <a:t>chat</a:t>
            </a:r>
            <a:r>
              <a:rPr lang="de-DE" sz="1100">
                <a:solidFill>
                  <a:srgbClr val="000000"/>
                </a:solidFill>
                <a:latin typeface="+mn-lt"/>
              </a:rPr>
              <a:t> </a:t>
            </a:r>
            <a:r>
              <a:rPr lang="de-DE" sz="1100" err="1">
                <a:solidFill>
                  <a:srgbClr val="000000"/>
                </a:solidFill>
                <a:latin typeface="+mn-lt"/>
              </a:rPr>
              <a:t>function</a:t>
            </a:r>
            <a:r>
              <a:rPr lang="de-DE" sz="1100">
                <a:solidFill>
                  <a:srgbClr val="000000"/>
                </a:solidFill>
                <a:latin typeface="+mn-lt"/>
              </a:rPr>
              <a:t>. </a:t>
            </a:r>
            <a:r>
              <a:rPr lang="de-DE" sz="1100" err="1">
                <a:solidFill>
                  <a:srgbClr val="000000"/>
                </a:solidFill>
                <a:latin typeface="+mn-lt"/>
              </a:rPr>
              <a:t>However</a:t>
            </a:r>
            <a:r>
              <a:rPr lang="de-DE" sz="1100">
                <a:solidFill>
                  <a:srgbClr val="000000"/>
                </a:solidFill>
                <a:latin typeface="+mn-lt"/>
              </a:rPr>
              <a:t>, </a:t>
            </a:r>
            <a:r>
              <a:rPr lang="de-DE" sz="1100" err="1">
                <a:solidFill>
                  <a:srgbClr val="000000"/>
                </a:solidFill>
                <a:latin typeface="+mn-lt"/>
              </a:rPr>
              <a:t>switching</a:t>
            </a:r>
            <a:r>
              <a:rPr lang="de-DE" sz="1100">
                <a:solidFill>
                  <a:srgbClr val="000000"/>
                </a:solidFill>
                <a:latin typeface="+mn-lt"/>
              </a:rPr>
              <a:t> on </a:t>
            </a:r>
            <a:r>
              <a:rPr lang="de-DE" sz="1100" err="1">
                <a:solidFill>
                  <a:srgbClr val="000000"/>
                </a:solidFill>
                <a:latin typeface="+mn-lt"/>
              </a:rPr>
              <a:t>your</a:t>
            </a:r>
            <a:r>
              <a:rPr lang="de-DE" sz="1100">
                <a:solidFill>
                  <a:srgbClr val="000000"/>
                </a:solidFill>
                <a:latin typeface="+mn-lt"/>
              </a:rPr>
              <a:t> </a:t>
            </a:r>
            <a:r>
              <a:rPr lang="de-DE" sz="1100" err="1">
                <a:solidFill>
                  <a:srgbClr val="000000"/>
                </a:solidFill>
                <a:latin typeface="+mn-lt"/>
              </a:rPr>
              <a:t>camera</a:t>
            </a:r>
            <a:r>
              <a:rPr lang="de-DE" sz="1100">
                <a:solidFill>
                  <a:srgbClr val="000000"/>
                </a:solidFill>
                <a:latin typeface="+mn-lt"/>
              </a:rPr>
              <a:t>, </a:t>
            </a:r>
            <a:r>
              <a:rPr lang="de-DE" sz="1100" err="1">
                <a:solidFill>
                  <a:srgbClr val="000000"/>
                </a:solidFill>
                <a:latin typeface="+mn-lt"/>
              </a:rPr>
              <a:t>asking</a:t>
            </a:r>
            <a:r>
              <a:rPr lang="de-DE" sz="1100">
                <a:solidFill>
                  <a:srgbClr val="000000"/>
                </a:solidFill>
                <a:latin typeface="+mn-lt"/>
              </a:rPr>
              <a:t> </a:t>
            </a:r>
            <a:r>
              <a:rPr lang="de-DE" sz="1100" err="1">
                <a:solidFill>
                  <a:srgbClr val="000000"/>
                </a:solidFill>
                <a:latin typeface="+mn-lt"/>
              </a:rPr>
              <a:t>questions</a:t>
            </a:r>
            <a:r>
              <a:rPr lang="de-DE" sz="1100">
                <a:solidFill>
                  <a:srgbClr val="000000"/>
                </a:solidFill>
                <a:latin typeface="+mn-lt"/>
              </a:rPr>
              <a:t> </a:t>
            </a:r>
            <a:r>
              <a:rPr lang="de-DE" sz="1100" err="1">
                <a:solidFill>
                  <a:srgbClr val="000000"/>
                </a:solidFill>
                <a:latin typeface="+mn-lt"/>
              </a:rPr>
              <a:t>orally</a:t>
            </a:r>
            <a:r>
              <a:rPr lang="de-DE" sz="1100">
                <a:solidFill>
                  <a:srgbClr val="000000"/>
                </a:solidFill>
                <a:latin typeface="+mn-lt"/>
              </a:rPr>
              <a:t> </a:t>
            </a:r>
            <a:r>
              <a:rPr lang="de-DE" sz="1100" err="1">
                <a:solidFill>
                  <a:srgbClr val="000000"/>
                </a:solidFill>
                <a:latin typeface="+mn-lt"/>
              </a:rPr>
              <a:t>or</a:t>
            </a:r>
            <a:r>
              <a:rPr lang="de-DE" sz="1100">
                <a:solidFill>
                  <a:srgbClr val="000000"/>
                </a:solidFill>
                <a:latin typeface="+mn-lt"/>
              </a:rPr>
              <a:t> </a:t>
            </a:r>
            <a:r>
              <a:rPr lang="de-DE" sz="1100" err="1">
                <a:solidFill>
                  <a:srgbClr val="000000"/>
                </a:solidFill>
                <a:latin typeface="+mn-lt"/>
              </a:rPr>
              <a:t>uploading</a:t>
            </a:r>
            <a:r>
              <a:rPr lang="de-DE" sz="1100">
                <a:solidFill>
                  <a:srgbClr val="000000"/>
                </a:solidFill>
                <a:latin typeface="+mn-lt"/>
              </a:rPr>
              <a:t> a </a:t>
            </a:r>
            <a:r>
              <a:rPr lang="de-DE" sz="1100" err="1">
                <a:solidFill>
                  <a:srgbClr val="000000"/>
                </a:solidFill>
                <a:latin typeface="+mn-lt"/>
              </a:rPr>
              <a:t>profile</a:t>
            </a:r>
            <a:r>
              <a:rPr lang="de-DE" sz="1100">
                <a:solidFill>
                  <a:srgbClr val="000000"/>
                </a:solidFill>
                <a:latin typeface="+mn-lt"/>
              </a:rPr>
              <a:t> </a:t>
            </a:r>
            <a:r>
              <a:rPr lang="de-DE" sz="1100" err="1">
                <a:solidFill>
                  <a:srgbClr val="000000"/>
                </a:solidFill>
                <a:latin typeface="+mn-lt"/>
              </a:rPr>
              <a:t>picture</a:t>
            </a:r>
            <a:r>
              <a:rPr lang="de-DE" sz="1100">
                <a:solidFill>
                  <a:srgbClr val="000000"/>
                </a:solidFill>
                <a:latin typeface="+mn-lt"/>
              </a:rPr>
              <a:t> in MS Outlook/Teams </a:t>
            </a:r>
            <a:r>
              <a:rPr lang="de-DE" sz="1100" err="1">
                <a:solidFill>
                  <a:srgbClr val="000000"/>
                </a:solidFill>
                <a:latin typeface="+mn-lt"/>
              </a:rPr>
              <a:t>is</a:t>
            </a:r>
            <a:r>
              <a:rPr lang="de-DE" sz="1100">
                <a:solidFill>
                  <a:srgbClr val="000000"/>
                </a:solidFill>
                <a:latin typeface="+mn-lt"/>
              </a:rPr>
              <a:t> </a:t>
            </a:r>
            <a:r>
              <a:rPr lang="de-DE" sz="1100" err="1">
                <a:solidFill>
                  <a:srgbClr val="000000"/>
                </a:solidFill>
                <a:latin typeface="+mn-lt"/>
              </a:rPr>
              <a:t>totally</a:t>
            </a:r>
            <a:r>
              <a:rPr lang="de-DE" sz="1100">
                <a:solidFill>
                  <a:srgbClr val="000000"/>
                </a:solidFill>
                <a:latin typeface="+mn-lt"/>
              </a:rPr>
              <a:t> </a:t>
            </a:r>
            <a:r>
              <a:rPr lang="de-DE" sz="1100" err="1">
                <a:solidFill>
                  <a:srgbClr val="000000"/>
                </a:solidFill>
                <a:latin typeface="+mn-lt"/>
              </a:rPr>
              <a:t>voluntarily</a:t>
            </a:r>
            <a:r>
              <a:rPr lang="de-DE" sz="1100">
                <a:solidFill>
                  <a:srgbClr val="000000"/>
                </a:solidFill>
                <a:latin typeface="+mn-lt"/>
              </a:rPr>
              <a:t>. </a:t>
            </a:r>
          </a:p>
        </p:txBody>
      </p:sp>
      <p:sp>
        <p:nvSpPr>
          <p:cNvPr id="32" name="Textfeld 31">
            <a:extLst>
              <a:ext uri="{FF2B5EF4-FFF2-40B4-BE49-F238E27FC236}">
                <a16:creationId xmlns:a16="http://schemas.microsoft.com/office/drawing/2014/main" id="{1F0A01DA-B943-4F7A-AD17-F05BE38ED5F6}"/>
              </a:ext>
            </a:extLst>
          </p:cNvPr>
          <p:cNvSpPr txBox="1"/>
          <p:nvPr/>
        </p:nvSpPr>
        <p:spPr>
          <a:xfrm>
            <a:off x="5719957" y="4861814"/>
            <a:ext cx="5146969" cy="536474"/>
          </a:xfrm>
          <a:prstGeom prst="rect">
            <a:avLst/>
          </a:prstGeom>
          <a:noFill/>
        </p:spPr>
        <p:txBody>
          <a:bodyPr wrap="square" lIns="359989" tIns="0" rIns="0" bIns="0" rtlCol="0">
            <a:noAutofit/>
          </a:bodyPr>
          <a:lstStyle/>
          <a:p>
            <a:pPr defTabSz="914266">
              <a:defRPr/>
            </a:pPr>
            <a:r>
              <a:rPr lang="de-DE" sz="1200" b="1" kern="0" err="1">
                <a:solidFill>
                  <a:srgbClr val="007BC0"/>
                </a:solidFill>
                <a:latin typeface="+mn-lt"/>
              </a:rPr>
              <a:t>Where</a:t>
            </a:r>
            <a:r>
              <a:rPr lang="de-DE" sz="1200" b="1" kern="0">
                <a:solidFill>
                  <a:srgbClr val="007BC0"/>
                </a:solidFill>
                <a:latin typeface="+mn-lt"/>
              </a:rPr>
              <a:t> </a:t>
            </a:r>
            <a:r>
              <a:rPr lang="de-DE" sz="1200" b="1" kern="0" err="1">
                <a:solidFill>
                  <a:srgbClr val="007BC0"/>
                </a:solidFill>
                <a:latin typeface="+mn-lt"/>
              </a:rPr>
              <a:t>can</a:t>
            </a:r>
            <a:r>
              <a:rPr lang="de-DE" sz="1200" b="1" kern="0">
                <a:solidFill>
                  <a:srgbClr val="007BC0"/>
                </a:solidFill>
                <a:latin typeface="+mn-lt"/>
              </a:rPr>
              <a:t> I </a:t>
            </a:r>
            <a:r>
              <a:rPr lang="de-DE" sz="1200" b="1" kern="0" err="1">
                <a:solidFill>
                  <a:srgbClr val="007BC0"/>
                </a:solidFill>
                <a:latin typeface="+mn-lt"/>
              </a:rPr>
              <a:t>get</a:t>
            </a:r>
            <a:r>
              <a:rPr lang="de-DE" sz="1200" b="1" kern="0">
                <a:solidFill>
                  <a:srgbClr val="007BC0"/>
                </a:solidFill>
                <a:latin typeface="+mn-lt"/>
              </a:rPr>
              <a:t> </a:t>
            </a:r>
            <a:r>
              <a:rPr lang="de-DE" sz="1200" b="1" kern="0" err="1">
                <a:solidFill>
                  <a:srgbClr val="007BC0"/>
                </a:solidFill>
                <a:latin typeface="+mn-lt"/>
              </a:rPr>
              <a:t>more</a:t>
            </a:r>
            <a:r>
              <a:rPr lang="de-DE" sz="1200" b="1" kern="0">
                <a:solidFill>
                  <a:srgbClr val="007BC0"/>
                </a:solidFill>
                <a:latin typeface="+mn-lt"/>
              </a:rPr>
              <a:t> </a:t>
            </a:r>
            <a:r>
              <a:rPr lang="de-DE" sz="1200" b="1" kern="0" err="1">
                <a:solidFill>
                  <a:srgbClr val="007BC0"/>
                </a:solidFill>
                <a:latin typeface="+mn-lt"/>
              </a:rPr>
              <a:t>information</a:t>
            </a:r>
            <a:r>
              <a:rPr lang="de-DE" sz="1200" b="1" kern="0">
                <a:solidFill>
                  <a:srgbClr val="007BC0"/>
                </a:solidFill>
                <a:latin typeface="+mn-lt"/>
              </a:rPr>
              <a:t>?</a:t>
            </a:r>
          </a:p>
          <a:p>
            <a:pPr defTabSz="914266">
              <a:defRPr/>
            </a:pPr>
            <a:r>
              <a:rPr lang="en-US" sz="1100" kern="0">
                <a:solidFill>
                  <a:srgbClr val="000000"/>
                </a:solidFill>
                <a:latin typeface="+mn-lt"/>
              </a:rPr>
              <a:t>In case of doubt, please contact the responsible department. The data protection officer can be reached via dpo@bosch.com.</a:t>
            </a:r>
            <a:endParaRPr lang="de-DE" sz="1100" kern="0">
              <a:solidFill>
                <a:srgbClr val="000000"/>
              </a:solidFill>
              <a:latin typeface="+mn-lt"/>
            </a:endParaRPr>
          </a:p>
        </p:txBody>
      </p:sp>
      <p:sp>
        <p:nvSpPr>
          <p:cNvPr id="3" name="Textfeld 2">
            <a:extLst>
              <a:ext uri="{FF2B5EF4-FFF2-40B4-BE49-F238E27FC236}">
                <a16:creationId xmlns:a16="http://schemas.microsoft.com/office/drawing/2014/main" id="{AA496B49-8084-41C1-9E3B-EEBBBAE7FD33}"/>
              </a:ext>
            </a:extLst>
          </p:cNvPr>
          <p:cNvSpPr txBox="1"/>
          <p:nvPr/>
        </p:nvSpPr>
        <p:spPr>
          <a:xfrm>
            <a:off x="927707" y="1247952"/>
            <a:ext cx="9625943" cy="446101"/>
          </a:xfrm>
          <a:prstGeom prst="rect">
            <a:avLst/>
          </a:prstGeom>
          <a:noFill/>
        </p:spPr>
        <p:txBody>
          <a:bodyPr wrap="square" lIns="0" tIns="0" rIns="0" bIns="0" rtlCol="0">
            <a:noAutofit/>
          </a:bodyPr>
          <a:lstStyle/>
          <a:p>
            <a:pPr defTabSz="822686" fontAlgn="auto">
              <a:spcBef>
                <a:spcPts val="450"/>
              </a:spcBef>
              <a:spcAft>
                <a:spcPts val="0"/>
              </a:spcAft>
            </a:pPr>
            <a:r>
              <a:rPr lang="de-DE" sz="1619" b="1" kern="0">
                <a:solidFill>
                  <a:srgbClr val="FFFFFF"/>
                </a:solidFill>
              </a:rPr>
              <a:t>Note: This </a:t>
            </a:r>
            <a:r>
              <a:rPr lang="de-DE" sz="1619" b="1" kern="0" err="1">
                <a:solidFill>
                  <a:srgbClr val="FFFFFF"/>
                </a:solidFill>
              </a:rPr>
              <a:t>meeting</a:t>
            </a:r>
            <a:r>
              <a:rPr lang="de-DE" sz="1619" b="1" kern="0">
                <a:solidFill>
                  <a:srgbClr val="FFFFFF"/>
                </a:solidFill>
              </a:rPr>
              <a:t> will </a:t>
            </a:r>
            <a:r>
              <a:rPr lang="de-DE" sz="1619" b="1" kern="0" err="1">
                <a:solidFill>
                  <a:srgbClr val="FFFFFF"/>
                </a:solidFill>
              </a:rPr>
              <a:t>be</a:t>
            </a:r>
            <a:r>
              <a:rPr lang="de-DE" sz="1619" b="1" kern="0">
                <a:solidFill>
                  <a:srgbClr val="FFFFFF"/>
                </a:solidFill>
              </a:rPr>
              <a:t> </a:t>
            </a:r>
            <a:r>
              <a:rPr lang="de-DE" sz="1619" b="1" kern="0" err="1">
                <a:solidFill>
                  <a:srgbClr val="FFFFFF"/>
                </a:solidFill>
              </a:rPr>
              <a:t>recorded</a:t>
            </a:r>
            <a:r>
              <a:rPr lang="de-DE" sz="1619" b="1" kern="0">
                <a:solidFill>
                  <a:srgbClr val="FFFFFF"/>
                </a:solidFill>
              </a:rPr>
              <a:t>. This </a:t>
            </a:r>
            <a:r>
              <a:rPr lang="de-DE" sz="1619" b="1" kern="0" err="1">
                <a:solidFill>
                  <a:srgbClr val="FFFFFF"/>
                </a:solidFill>
              </a:rPr>
              <a:t>might</a:t>
            </a:r>
            <a:r>
              <a:rPr lang="de-DE" sz="1619" b="1" kern="0">
                <a:solidFill>
                  <a:srgbClr val="FFFFFF"/>
                </a:solidFill>
              </a:rPr>
              <a:t> </a:t>
            </a:r>
            <a:r>
              <a:rPr lang="de-DE" sz="1619" b="1" kern="0" err="1">
                <a:solidFill>
                  <a:srgbClr val="FFFFFF"/>
                </a:solidFill>
              </a:rPr>
              <a:t>include</a:t>
            </a:r>
            <a:r>
              <a:rPr lang="de-DE" sz="1619" b="1" kern="0">
                <a:solidFill>
                  <a:srgbClr val="FFFFFF"/>
                </a:solidFill>
              </a:rPr>
              <a:t> personal </a:t>
            </a:r>
            <a:r>
              <a:rPr lang="de-DE" sz="1619" b="1" kern="0" err="1">
                <a:solidFill>
                  <a:srgbClr val="FFFFFF"/>
                </a:solidFill>
              </a:rPr>
              <a:t>data</a:t>
            </a:r>
            <a:r>
              <a:rPr lang="de-DE" sz="1619" b="1" kern="0">
                <a:solidFill>
                  <a:srgbClr val="FFFFFF"/>
                </a:solidFill>
              </a:rPr>
              <a:t> </a:t>
            </a:r>
            <a:r>
              <a:rPr lang="de-DE" sz="1619" b="1" kern="0" err="1">
                <a:solidFill>
                  <a:srgbClr val="FFFFFF"/>
                </a:solidFill>
              </a:rPr>
              <a:t>of</a:t>
            </a:r>
            <a:r>
              <a:rPr lang="de-DE" sz="1619" b="1" kern="0">
                <a:solidFill>
                  <a:srgbClr val="FFFFFF"/>
                </a:solidFill>
              </a:rPr>
              <a:t> </a:t>
            </a:r>
            <a:r>
              <a:rPr lang="de-DE" sz="1619" b="1" kern="0" err="1">
                <a:solidFill>
                  <a:srgbClr val="FFFFFF"/>
                </a:solidFill>
              </a:rPr>
              <a:t>the</a:t>
            </a:r>
            <a:r>
              <a:rPr lang="de-DE" sz="1619" b="1" kern="0">
                <a:solidFill>
                  <a:srgbClr val="FFFFFF"/>
                </a:solidFill>
              </a:rPr>
              <a:t> </a:t>
            </a:r>
            <a:r>
              <a:rPr lang="de-DE" sz="1619" b="1" kern="0" err="1">
                <a:solidFill>
                  <a:srgbClr val="FFFFFF"/>
                </a:solidFill>
              </a:rPr>
              <a:t>meeting</a:t>
            </a:r>
            <a:r>
              <a:rPr lang="de-DE" sz="1619" b="1" kern="0">
                <a:solidFill>
                  <a:srgbClr val="FFFFFF"/>
                </a:solidFill>
              </a:rPr>
              <a:t> </a:t>
            </a:r>
            <a:r>
              <a:rPr lang="de-DE" sz="1619" b="1" kern="0" err="1">
                <a:solidFill>
                  <a:srgbClr val="FFFFFF"/>
                </a:solidFill>
              </a:rPr>
              <a:t>participants</a:t>
            </a:r>
            <a:r>
              <a:rPr lang="de-DE" sz="1619" b="1" kern="0">
                <a:solidFill>
                  <a:srgbClr val="FFFFFF"/>
                </a:solidFill>
              </a:rPr>
              <a:t>. </a:t>
            </a:r>
            <a:r>
              <a:rPr lang="de-DE" sz="1619" b="1" kern="0" err="1">
                <a:solidFill>
                  <a:srgbClr val="FFFFFF"/>
                </a:solidFill>
              </a:rPr>
              <a:t>Therefore</a:t>
            </a:r>
            <a:r>
              <a:rPr lang="de-DE" sz="1619" b="1" kern="0">
                <a:solidFill>
                  <a:srgbClr val="FFFFFF"/>
                </a:solidFill>
              </a:rPr>
              <a:t>, </a:t>
            </a:r>
            <a:r>
              <a:rPr lang="de-DE" sz="1619" b="1" kern="0" err="1">
                <a:solidFill>
                  <a:srgbClr val="FFFFFF"/>
                </a:solidFill>
              </a:rPr>
              <a:t>we</a:t>
            </a:r>
            <a:r>
              <a:rPr lang="de-DE" sz="1619" b="1" kern="0">
                <a:solidFill>
                  <a:srgbClr val="FFFFFF"/>
                </a:solidFill>
              </a:rPr>
              <a:t> </a:t>
            </a:r>
            <a:r>
              <a:rPr lang="de-DE" sz="1619" b="1" kern="0" err="1">
                <a:solidFill>
                  <a:srgbClr val="FFFFFF"/>
                </a:solidFill>
              </a:rPr>
              <a:t>would</a:t>
            </a:r>
            <a:r>
              <a:rPr lang="de-DE" sz="1619" b="1" kern="0">
                <a:solidFill>
                  <a:srgbClr val="FFFFFF"/>
                </a:solidFill>
              </a:rPr>
              <a:t> like </a:t>
            </a:r>
            <a:r>
              <a:rPr lang="de-DE" sz="1619" b="1" kern="0" err="1">
                <a:solidFill>
                  <a:srgbClr val="FFFFFF"/>
                </a:solidFill>
              </a:rPr>
              <a:t>to</a:t>
            </a:r>
            <a:r>
              <a:rPr lang="de-DE" sz="1619" b="1" kern="0">
                <a:solidFill>
                  <a:srgbClr val="FFFFFF"/>
                </a:solidFill>
              </a:rPr>
              <a:t> </a:t>
            </a:r>
            <a:r>
              <a:rPr lang="de-DE" sz="1619" b="1" kern="0" err="1">
                <a:solidFill>
                  <a:srgbClr val="FFFFFF"/>
                </a:solidFill>
              </a:rPr>
              <a:t>inform</a:t>
            </a:r>
            <a:r>
              <a:rPr lang="de-DE" sz="1619" b="1" kern="0">
                <a:solidFill>
                  <a:srgbClr val="FFFFFF"/>
                </a:solidFill>
              </a:rPr>
              <a:t> </a:t>
            </a:r>
            <a:r>
              <a:rPr lang="de-DE" sz="1619" b="1" kern="0" err="1">
                <a:solidFill>
                  <a:srgbClr val="FFFFFF"/>
                </a:solidFill>
              </a:rPr>
              <a:t>you</a:t>
            </a:r>
            <a:r>
              <a:rPr lang="de-DE" sz="1619" b="1" kern="0">
                <a:solidFill>
                  <a:srgbClr val="FFFFFF"/>
                </a:solidFill>
              </a:rPr>
              <a:t> </a:t>
            </a:r>
            <a:r>
              <a:rPr lang="de-DE" sz="1619" b="1" kern="0" err="1">
                <a:solidFill>
                  <a:srgbClr val="FFFFFF"/>
                </a:solidFill>
              </a:rPr>
              <a:t>as</a:t>
            </a:r>
            <a:r>
              <a:rPr lang="de-DE" sz="1619" b="1" kern="0">
                <a:solidFill>
                  <a:srgbClr val="FFFFFF"/>
                </a:solidFill>
              </a:rPr>
              <a:t> </a:t>
            </a:r>
            <a:r>
              <a:rPr lang="de-DE" sz="1619" b="1" kern="0" err="1">
                <a:solidFill>
                  <a:srgbClr val="FFFFFF"/>
                </a:solidFill>
              </a:rPr>
              <a:t>follows</a:t>
            </a:r>
            <a:r>
              <a:rPr lang="de-DE" sz="1619" b="1" kern="0">
                <a:solidFill>
                  <a:srgbClr val="FFFFFF"/>
                </a:solidFill>
              </a:rPr>
              <a:t>:</a:t>
            </a:r>
          </a:p>
        </p:txBody>
      </p:sp>
      <p:pic>
        <p:nvPicPr>
          <p:cNvPr id="9" name="Grafik 8">
            <a:extLst>
              <a:ext uri="{FF2B5EF4-FFF2-40B4-BE49-F238E27FC236}">
                <a16:creationId xmlns:a16="http://schemas.microsoft.com/office/drawing/2014/main" id="{873055D8-DD79-4E42-BE60-6F71D6B88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3553" y="3121187"/>
            <a:ext cx="421186" cy="421186"/>
          </a:xfrm>
          <a:prstGeom prst="rect">
            <a:avLst/>
          </a:prstGeom>
        </p:spPr>
      </p:pic>
      <p:sp>
        <p:nvSpPr>
          <p:cNvPr id="25" name="Ellipse 24">
            <a:extLst>
              <a:ext uri="{FF2B5EF4-FFF2-40B4-BE49-F238E27FC236}">
                <a16:creationId xmlns:a16="http://schemas.microsoft.com/office/drawing/2014/main" id="{4B153E1B-154A-4F9E-BF2C-AD5E91E0FE9F}"/>
              </a:ext>
            </a:extLst>
          </p:cNvPr>
          <p:cNvSpPr/>
          <p:nvPr/>
        </p:nvSpPr>
        <p:spPr>
          <a:xfrm>
            <a:off x="473642" y="3138309"/>
            <a:ext cx="463716" cy="463716"/>
          </a:xfrm>
          <a:prstGeom prst="ellipse">
            <a:avLst/>
          </a:prstGeom>
          <a:solidFill>
            <a:srgbClr val="007BC0"/>
          </a:solidFill>
          <a:ln w="9525" cap="flat" cmpd="sng" algn="ctr">
            <a:solidFill>
              <a:schemeClr val="accent1"/>
            </a:solidFill>
            <a:prstDash val="solid"/>
            <a:round/>
            <a:headEnd type="none" w="med" len="med"/>
            <a:tailEnd type="none" w="med" len="med"/>
          </a:ln>
          <a:effectLst/>
        </p:spPr>
        <p:txBody>
          <a:bodyPr rtlCol="0" anchor="ctr"/>
          <a:lstStyle/>
          <a:p>
            <a:pPr algn="ctr" defTabSz="914333"/>
            <a:endParaRPr lang="de-DE" b="1" kern="0">
              <a:solidFill>
                <a:srgbClr val="FFFFFF"/>
              </a:solidFill>
              <a:latin typeface="+mn-lt"/>
            </a:endParaRPr>
          </a:p>
        </p:txBody>
      </p:sp>
      <p:sp>
        <p:nvSpPr>
          <p:cNvPr id="26" name="Textfeld 25">
            <a:extLst>
              <a:ext uri="{FF2B5EF4-FFF2-40B4-BE49-F238E27FC236}">
                <a16:creationId xmlns:a16="http://schemas.microsoft.com/office/drawing/2014/main" id="{CA70BFD0-0E1C-4AD6-93E9-8D1B6785668E}"/>
              </a:ext>
            </a:extLst>
          </p:cNvPr>
          <p:cNvSpPr txBox="1"/>
          <p:nvPr/>
        </p:nvSpPr>
        <p:spPr>
          <a:xfrm>
            <a:off x="730561" y="3755485"/>
            <a:ext cx="4578095" cy="1120297"/>
          </a:xfrm>
          <a:prstGeom prst="rect">
            <a:avLst/>
          </a:prstGeom>
          <a:noFill/>
        </p:spPr>
        <p:txBody>
          <a:bodyPr wrap="square" lIns="359989" tIns="0" rIns="0" bIns="0" rtlCol="0">
            <a:noAutofit/>
          </a:bodyPr>
          <a:lstStyle/>
          <a:p>
            <a:pPr defTabSz="914266">
              <a:defRPr/>
            </a:pPr>
            <a:r>
              <a:rPr lang="de-DE" sz="1200" b="1" kern="0" err="1">
                <a:solidFill>
                  <a:srgbClr val="007BC0"/>
                </a:solidFill>
                <a:latin typeface="+mn-lt"/>
              </a:rPr>
              <a:t>What</a:t>
            </a:r>
            <a:r>
              <a:rPr lang="de-DE" sz="1200" b="1" kern="0">
                <a:solidFill>
                  <a:srgbClr val="007BC0"/>
                </a:solidFill>
                <a:latin typeface="+mn-lt"/>
              </a:rPr>
              <a:t> will </a:t>
            </a:r>
            <a:r>
              <a:rPr lang="de-DE" sz="1200" b="1" kern="0" err="1">
                <a:solidFill>
                  <a:srgbClr val="007BC0"/>
                </a:solidFill>
                <a:latin typeface="+mn-lt"/>
              </a:rPr>
              <a:t>be</a:t>
            </a:r>
            <a:r>
              <a:rPr lang="de-DE" sz="1200" b="1" kern="0">
                <a:solidFill>
                  <a:srgbClr val="007BC0"/>
                </a:solidFill>
                <a:latin typeface="+mn-lt"/>
              </a:rPr>
              <a:t> </a:t>
            </a:r>
            <a:r>
              <a:rPr lang="de-DE" sz="1200" b="1" kern="0" err="1">
                <a:solidFill>
                  <a:srgbClr val="007BC0"/>
                </a:solidFill>
                <a:latin typeface="+mn-lt"/>
              </a:rPr>
              <a:t>recorded</a:t>
            </a:r>
            <a:r>
              <a:rPr lang="de-DE" sz="1200" b="1" kern="0">
                <a:solidFill>
                  <a:srgbClr val="007BC0"/>
                </a:solidFill>
                <a:latin typeface="+mn-lt"/>
              </a:rPr>
              <a:t>?</a:t>
            </a:r>
          </a:p>
          <a:p>
            <a:pPr defTabSz="914266">
              <a:defRPr/>
            </a:pPr>
            <a:r>
              <a:rPr lang="en-US" sz="1100">
                <a:solidFill>
                  <a:srgbClr val="000000"/>
                </a:solidFill>
                <a:latin typeface="+mn-lt"/>
              </a:rPr>
              <a:t>Bosch will record as </a:t>
            </a:r>
            <a:r>
              <a:rPr lang="en-US" sz="1100" b="1">
                <a:solidFill>
                  <a:srgbClr val="000000"/>
                </a:solidFill>
                <a:latin typeface="+mn-lt"/>
              </a:rPr>
              <a:t>little as possible</a:t>
            </a:r>
            <a:r>
              <a:rPr lang="en-US" sz="1100">
                <a:solidFill>
                  <a:srgbClr val="000000"/>
                </a:solidFill>
                <a:latin typeface="+mn-lt"/>
              </a:rPr>
              <a:t>, but as much as necessary to fulfill the mentioned purpose. The focus will be on the presenter. However, it cannot be excluded that your shared video, your name, your voice if you raised questions or your uploaded profile picture might be recorded and, due to this, also published internally. </a:t>
            </a:r>
            <a:endParaRPr lang="de-DE" sz="1100" kern="0">
              <a:solidFill>
                <a:srgbClr val="000000"/>
              </a:solidFill>
              <a:latin typeface="+mn-lt"/>
            </a:endParaRPr>
          </a:p>
        </p:txBody>
      </p:sp>
      <p:sp>
        <p:nvSpPr>
          <p:cNvPr id="34" name="Textfeld 33">
            <a:extLst>
              <a:ext uri="{FF2B5EF4-FFF2-40B4-BE49-F238E27FC236}">
                <a16:creationId xmlns:a16="http://schemas.microsoft.com/office/drawing/2014/main" id="{B6680BC7-CB48-42A6-B553-514863A26845}"/>
              </a:ext>
            </a:extLst>
          </p:cNvPr>
          <p:cNvSpPr txBox="1"/>
          <p:nvPr/>
        </p:nvSpPr>
        <p:spPr>
          <a:xfrm>
            <a:off x="5716298" y="3037719"/>
            <a:ext cx="4993701" cy="388739"/>
          </a:xfrm>
          <a:prstGeom prst="rect">
            <a:avLst/>
          </a:prstGeom>
          <a:noFill/>
        </p:spPr>
        <p:txBody>
          <a:bodyPr wrap="square" lIns="359989" tIns="0" rIns="0" bIns="0" rtlCol="0">
            <a:noAutofit/>
          </a:bodyPr>
          <a:lstStyle/>
          <a:p>
            <a:pPr defTabSz="914266">
              <a:defRPr/>
            </a:pPr>
            <a:r>
              <a:rPr lang="de-DE" sz="1200" b="1" kern="0" err="1">
                <a:solidFill>
                  <a:srgbClr val="007BC0"/>
                </a:solidFill>
                <a:latin typeface="+mn-lt"/>
              </a:rPr>
              <a:t>When</a:t>
            </a:r>
            <a:r>
              <a:rPr lang="de-DE" sz="1200" b="1" kern="0">
                <a:solidFill>
                  <a:srgbClr val="007BC0"/>
                </a:solidFill>
                <a:latin typeface="+mn-lt"/>
              </a:rPr>
              <a:t> will </a:t>
            </a:r>
            <a:r>
              <a:rPr lang="de-DE" sz="1200" b="1" kern="0" err="1">
                <a:solidFill>
                  <a:srgbClr val="007BC0"/>
                </a:solidFill>
                <a:latin typeface="+mn-lt"/>
              </a:rPr>
              <a:t>the</a:t>
            </a:r>
            <a:r>
              <a:rPr lang="de-DE" sz="1200" b="1" kern="0">
                <a:solidFill>
                  <a:srgbClr val="007BC0"/>
                </a:solidFill>
                <a:latin typeface="+mn-lt"/>
              </a:rPr>
              <a:t> </a:t>
            </a:r>
            <a:r>
              <a:rPr lang="de-DE" sz="1200" b="1" kern="0" err="1">
                <a:solidFill>
                  <a:srgbClr val="007BC0"/>
                </a:solidFill>
                <a:latin typeface="+mn-lt"/>
              </a:rPr>
              <a:t>recording</a:t>
            </a:r>
            <a:r>
              <a:rPr lang="de-DE" sz="1200" b="1" kern="0">
                <a:solidFill>
                  <a:srgbClr val="007BC0"/>
                </a:solidFill>
                <a:latin typeface="+mn-lt"/>
              </a:rPr>
              <a:t> </a:t>
            </a:r>
            <a:r>
              <a:rPr lang="de-DE" sz="1200" b="1" kern="0" err="1">
                <a:solidFill>
                  <a:srgbClr val="007BC0"/>
                </a:solidFill>
                <a:latin typeface="+mn-lt"/>
              </a:rPr>
              <a:t>start</a:t>
            </a:r>
            <a:r>
              <a:rPr lang="de-DE" sz="1200" b="1" kern="0">
                <a:solidFill>
                  <a:srgbClr val="007BC0"/>
                </a:solidFill>
                <a:latin typeface="+mn-lt"/>
              </a:rPr>
              <a:t>?</a:t>
            </a:r>
          </a:p>
          <a:p>
            <a:pPr defTabSz="914266">
              <a:defRPr/>
            </a:pPr>
            <a:r>
              <a:rPr lang="en-US" sz="1100">
                <a:solidFill>
                  <a:srgbClr val="000000"/>
                </a:solidFill>
                <a:latin typeface="+mn-lt"/>
              </a:rPr>
              <a:t>The </a:t>
            </a:r>
            <a:r>
              <a:rPr lang="en-US" sz="1100" b="1">
                <a:solidFill>
                  <a:srgbClr val="000000"/>
                </a:solidFill>
                <a:latin typeface="+mn-lt"/>
              </a:rPr>
              <a:t>start of the recording will be announced</a:t>
            </a:r>
            <a:r>
              <a:rPr lang="en-US" sz="1100">
                <a:solidFill>
                  <a:srgbClr val="000000"/>
                </a:solidFill>
                <a:latin typeface="+mn-lt"/>
              </a:rPr>
              <a:t>. You may also find a banner hint in MS Teams that the recording started.</a:t>
            </a:r>
          </a:p>
        </p:txBody>
      </p:sp>
      <p:pic>
        <p:nvPicPr>
          <p:cNvPr id="14" name="Grafik 13">
            <a:extLst>
              <a:ext uri="{FF2B5EF4-FFF2-40B4-BE49-F238E27FC236}">
                <a16:creationId xmlns:a16="http://schemas.microsoft.com/office/drawing/2014/main" id="{9EA55210-F26D-48FC-B278-59CCB9BEA7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019" y="4034377"/>
            <a:ext cx="463716" cy="463716"/>
          </a:xfrm>
          <a:prstGeom prst="rect">
            <a:avLst/>
          </a:prstGeom>
        </p:spPr>
      </p:pic>
      <p:pic>
        <p:nvPicPr>
          <p:cNvPr id="19" name="Grafik 18">
            <a:extLst>
              <a:ext uri="{FF2B5EF4-FFF2-40B4-BE49-F238E27FC236}">
                <a16:creationId xmlns:a16="http://schemas.microsoft.com/office/drawing/2014/main" id="{1C02F1DE-EAF1-4622-8032-AD53555A72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6789" y="2220874"/>
            <a:ext cx="413340" cy="413340"/>
          </a:xfrm>
          <a:prstGeom prst="rect">
            <a:avLst/>
          </a:prstGeom>
        </p:spPr>
      </p:pic>
      <p:pic>
        <p:nvPicPr>
          <p:cNvPr id="21" name="Grafik 20">
            <a:extLst>
              <a:ext uri="{FF2B5EF4-FFF2-40B4-BE49-F238E27FC236}">
                <a16:creationId xmlns:a16="http://schemas.microsoft.com/office/drawing/2014/main" id="{638C7399-6149-4CB5-993C-AE6B5047E7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2512" y="3092131"/>
            <a:ext cx="551572" cy="551572"/>
          </a:xfrm>
          <a:prstGeom prst="rect">
            <a:avLst/>
          </a:prstGeom>
        </p:spPr>
      </p:pic>
      <p:pic>
        <p:nvPicPr>
          <p:cNvPr id="36" name="Grafik 35">
            <a:extLst>
              <a:ext uri="{FF2B5EF4-FFF2-40B4-BE49-F238E27FC236}">
                <a16:creationId xmlns:a16="http://schemas.microsoft.com/office/drawing/2014/main" id="{5372BB2E-4618-4F6B-8C9E-F0CAE122340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2778" y="2276921"/>
            <a:ext cx="455566" cy="455566"/>
          </a:xfrm>
          <a:prstGeom prst="rect">
            <a:avLst/>
          </a:prstGeom>
        </p:spPr>
      </p:pic>
      <p:pic>
        <p:nvPicPr>
          <p:cNvPr id="38" name="Grafik 37">
            <a:extLst>
              <a:ext uri="{FF2B5EF4-FFF2-40B4-BE49-F238E27FC236}">
                <a16:creationId xmlns:a16="http://schemas.microsoft.com/office/drawing/2014/main" id="{ABEE8A55-499E-4743-A213-F7930B572F5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5232" y="1163422"/>
            <a:ext cx="666503" cy="666503"/>
          </a:xfrm>
          <a:prstGeom prst="rect">
            <a:avLst/>
          </a:prstGeom>
        </p:spPr>
      </p:pic>
      <p:pic>
        <p:nvPicPr>
          <p:cNvPr id="40" name="Grafik 39">
            <a:extLst>
              <a:ext uri="{FF2B5EF4-FFF2-40B4-BE49-F238E27FC236}">
                <a16:creationId xmlns:a16="http://schemas.microsoft.com/office/drawing/2014/main" id="{6BF6F27F-32B9-499C-80F2-2DE2A8867E6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0984" y="4969821"/>
            <a:ext cx="428467" cy="428467"/>
          </a:xfrm>
          <a:prstGeom prst="rect">
            <a:avLst/>
          </a:prstGeom>
        </p:spPr>
      </p:pic>
      <p:pic>
        <p:nvPicPr>
          <p:cNvPr id="42" name="Grafik 41">
            <a:extLst>
              <a:ext uri="{FF2B5EF4-FFF2-40B4-BE49-F238E27FC236}">
                <a16:creationId xmlns:a16="http://schemas.microsoft.com/office/drawing/2014/main" id="{8D3CA23F-A4A2-49AC-8B5A-132D71C480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09764" y="4912339"/>
            <a:ext cx="407659" cy="407659"/>
          </a:xfrm>
          <a:prstGeom prst="rect">
            <a:avLst/>
          </a:prstGeom>
        </p:spPr>
      </p:pic>
      <p:sp>
        <p:nvSpPr>
          <p:cNvPr id="4" name="Slide Number Placeholder 3">
            <a:extLst>
              <a:ext uri="{FF2B5EF4-FFF2-40B4-BE49-F238E27FC236}">
                <a16:creationId xmlns:a16="http://schemas.microsoft.com/office/drawing/2014/main" id="{77541180-539E-2D76-5263-00786D89F886}"/>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sp>
        <p:nvSpPr>
          <p:cNvPr id="11" name="Ellipse 10">
            <a:extLst>
              <a:ext uri="{FF2B5EF4-FFF2-40B4-BE49-F238E27FC236}">
                <a16:creationId xmlns:a16="http://schemas.microsoft.com/office/drawing/2014/main" id="{762ECD16-2CB7-CF80-4622-6A1D2DB32D97}"/>
              </a:ext>
            </a:extLst>
          </p:cNvPr>
          <p:cNvSpPr/>
          <p:nvPr/>
        </p:nvSpPr>
        <p:spPr>
          <a:xfrm>
            <a:off x="479825" y="4009764"/>
            <a:ext cx="463716" cy="463716"/>
          </a:xfrm>
          <a:prstGeom prst="ellipse">
            <a:avLst/>
          </a:prstGeom>
          <a:solidFill>
            <a:srgbClr val="007BC0"/>
          </a:solidFill>
          <a:ln w="9525" cap="flat" cmpd="sng" algn="ctr">
            <a:solidFill>
              <a:schemeClr val="accent1"/>
            </a:solidFill>
            <a:prstDash val="solid"/>
            <a:round/>
            <a:headEnd type="none" w="med" len="med"/>
            <a:tailEnd type="none" w="med" len="med"/>
          </a:ln>
          <a:effectLst/>
        </p:spPr>
        <p:txBody>
          <a:bodyPr rtlCol="0" anchor="ctr"/>
          <a:lstStyle/>
          <a:p>
            <a:pPr algn="ctr" defTabSz="914333"/>
            <a:endParaRPr lang="de-DE" b="1" kern="0">
              <a:solidFill>
                <a:srgbClr val="FFFFFF"/>
              </a:solidFill>
              <a:latin typeface="+mn-lt"/>
            </a:endParaRPr>
          </a:p>
        </p:txBody>
      </p:sp>
      <p:pic>
        <p:nvPicPr>
          <p:cNvPr id="7" name="Grafik 6">
            <a:extLst>
              <a:ext uri="{FF2B5EF4-FFF2-40B4-BE49-F238E27FC236}">
                <a16:creationId xmlns:a16="http://schemas.microsoft.com/office/drawing/2014/main" id="{8A9F70A0-485D-4BD3-A9DF-BC2C7CA195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6973" y="4050031"/>
            <a:ext cx="343551" cy="343551"/>
          </a:xfrm>
          <a:prstGeom prst="rect">
            <a:avLst/>
          </a:prstGeom>
        </p:spPr>
      </p:pic>
    </p:spTree>
    <p:custDataLst>
      <p:tags r:id="rId1"/>
    </p:custDataLst>
    <p:extLst>
      <p:ext uri="{BB962C8B-B14F-4D97-AF65-F5344CB8AC3E}">
        <p14:creationId xmlns:p14="http://schemas.microsoft.com/office/powerpoint/2010/main" val="2022141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3DAC11E9-8AB2-E07A-6524-B6AFE1474B6D}"/>
              </a:ext>
            </a:extLst>
          </p:cNvPr>
          <p:cNvPicPr>
            <a:picLocks noChangeAspect="1"/>
          </p:cNvPicPr>
          <p:nvPr/>
        </p:nvPicPr>
        <p:blipFill rotWithShape="1">
          <a:blip r:embed="rId2">
            <a:alphaModFix amt="10000"/>
          </a:blip>
          <a:srcRect t="23103" b="37186"/>
          <a:stretch/>
        </p:blipFill>
        <p:spPr>
          <a:xfrm>
            <a:off x="0" y="1169116"/>
            <a:ext cx="10969882" cy="4494567"/>
          </a:xfrm>
          <a:prstGeom prst="rect">
            <a:avLst/>
          </a:prstGeom>
        </p:spPr>
      </p:pic>
      <p:sp>
        <p:nvSpPr>
          <p:cNvPr id="8" name="Textplatzhalter 7">
            <a:extLst>
              <a:ext uri="{FF2B5EF4-FFF2-40B4-BE49-F238E27FC236}">
                <a16:creationId xmlns:a16="http://schemas.microsoft.com/office/drawing/2014/main" id="{92E71991-8BA6-97EC-D6B0-A66A5969CE69}"/>
              </a:ext>
            </a:extLst>
          </p:cNvPr>
          <p:cNvSpPr>
            <a:spLocks noGrp="1"/>
          </p:cNvSpPr>
          <p:nvPr>
            <p:ph type="body" sz="quarter" idx="15"/>
          </p:nvPr>
        </p:nvSpPr>
        <p:spPr/>
        <p:txBody>
          <a:bodyPr/>
          <a:lstStyle/>
          <a:p>
            <a:r>
              <a:rPr lang="de-DE"/>
              <a:t>AskBosch</a:t>
            </a:r>
          </a:p>
        </p:txBody>
      </p:sp>
      <p:sp>
        <p:nvSpPr>
          <p:cNvPr id="4" name="Titel 3">
            <a:extLst>
              <a:ext uri="{FF2B5EF4-FFF2-40B4-BE49-F238E27FC236}">
                <a16:creationId xmlns:a16="http://schemas.microsoft.com/office/drawing/2014/main" id="{1CEB58F3-E456-7A09-CDD5-A0EDD5490461}"/>
              </a:ext>
            </a:extLst>
          </p:cNvPr>
          <p:cNvSpPr>
            <a:spLocks noGrp="1"/>
          </p:cNvSpPr>
          <p:nvPr>
            <p:ph type="title"/>
          </p:nvPr>
        </p:nvSpPr>
        <p:spPr/>
        <p:txBody>
          <a:bodyPr/>
          <a:lstStyle/>
          <a:p>
            <a:r>
              <a:rPr lang="de-DE" dirty="0" err="1"/>
              <a:t>Example</a:t>
            </a:r>
            <a:r>
              <a:rPr lang="de-DE" dirty="0"/>
              <a:t> - Use </a:t>
            </a:r>
            <a:r>
              <a:rPr lang="de-DE" dirty="0" err="1"/>
              <a:t>cases</a:t>
            </a:r>
            <a:endParaRPr lang="de-DE" dirty="0"/>
          </a:p>
        </p:txBody>
      </p:sp>
      <p:sp>
        <p:nvSpPr>
          <p:cNvPr id="5" name="Inhaltsplatzhalter 4">
            <a:extLst>
              <a:ext uri="{FF2B5EF4-FFF2-40B4-BE49-F238E27FC236}">
                <a16:creationId xmlns:a16="http://schemas.microsoft.com/office/drawing/2014/main" id="{4D904F1E-FE1B-35B4-4F6C-C848D378099C}"/>
              </a:ext>
            </a:extLst>
          </p:cNvPr>
          <p:cNvSpPr>
            <a:spLocks noGrp="1"/>
          </p:cNvSpPr>
          <p:nvPr>
            <p:ph sz="half" idx="1"/>
          </p:nvPr>
        </p:nvSpPr>
        <p:spPr>
          <a:xfrm>
            <a:off x="205200" y="1297653"/>
            <a:ext cx="3240000" cy="4240800"/>
          </a:xfrm>
          <a:solidFill>
            <a:schemeClr val="bg1"/>
          </a:solidFill>
          <a:ln>
            <a:solidFill>
              <a:schemeClr val="accent3"/>
            </a:solidFill>
          </a:ln>
        </p:spPr>
        <p:txBody>
          <a:bodyPr lIns="144000" tIns="144000" rIns="144000" bIns="144000"/>
          <a:lstStyle/>
          <a:p>
            <a:pPr marL="0" indent="0">
              <a:buNone/>
            </a:pPr>
            <a:r>
              <a:rPr lang="de-DE" sz="1400" b="1" dirty="0">
                <a:solidFill>
                  <a:schemeClr val="accent2"/>
                </a:solidFill>
              </a:rPr>
              <a:t>Use </a:t>
            </a:r>
            <a:r>
              <a:rPr lang="de-DE" sz="1400" b="1" dirty="0" err="1">
                <a:solidFill>
                  <a:schemeClr val="accent2"/>
                </a:solidFill>
              </a:rPr>
              <a:t>case</a:t>
            </a:r>
            <a:r>
              <a:rPr lang="de-DE" sz="1400" b="1" dirty="0">
                <a:solidFill>
                  <a:schemeClr val="accent2"/>
                </a:solidFill>
              </a:rPr>
              <a:t> 1: </a:t>
            </a:r>
            <a:br>
              <a:rPr lang="de-DE" sz="1400" b="1" dirty="0"/>
            </a:br>
            <a:r>
              <a:rPr lang="de-DE" sz="1400" b="1" dirty="0"/>
              <a:t>Alternative </a:t>
            </a:r>
            <a:r>
              <a:rPr lang="de-DE" sz="1400" b="1" dirty="0" err="1"/>
              <a:t>headings</a:t>
            </a:r>
            <a:endParaRPr lang="de-DE" sz="1400" b="1" dirty="0"/>
          </a:p>
          <a:p>
            <a:r>
              <a:rPr lang="en-US" sz="1100" dirty="0"/>
              <a:t>Goal: Create 10 alternative headings for a given section of text.</a:t>
            </a:r>
          </a:p>
          <a:p>
            <a:r>
              <a:rPr lang="en-US" sz="1100" dirty="0"/>
              <a:t>Task: Use the provided section of text to create 10 different headings that represent the content in an engaging way.</a:t>
            </a:r>
          </a:p>
          <a:p>
            <a:pPr marL="0" indent="0">
              <a:buNone/>
            </a:pPr>
            <a:br>
              <a:rPr lang="de-DE" sz="1100" dirty="0"/>
            </a:br>
            <a:r>
              <a:rPr lang="de-DE" sz="1100" dirty="0" err="1"/>
              <a:t>Example</a:t>
            </a:r>
            <a:r>
              <a:rPr lang="de-DE" sz="1100" dirty="0"/>
              <a:t> </a:t>
            </a:r>
            <a:r>
              <a:rPr lang="de-DE" sz="1100" dirty="0" err="1"/>
              <a:t>prompts</a:t>
            </a:r>
            <a:r>
              <a:rPr lang="de-DE" sz="1100" dirty="0"/>
              <a:t>:</a:t>
            </a:r>
          </a:p>
          <a:p>
            <a:pPr>
              <a:buFont typeface="Courier New" panose="02070309020205020404" pitchFamily="49" charset="0"/>
              <a:buChar char="o"/>
            </a:pPr>
            <a:r>
              <a:rPr lang="en-US" sz="800" i="1" dirty="0"/>
              <a:t>Please create 10 alternative headings for this section</a:t>
            </a:r>
          </a:p>
          <a:p>
            <a:pPr>
              <a:buFont typeface="Courier New" panose="02070309020205020404" pitchFamily="49" charset="0"/>
              <a:buChar char="o"/>
            </a:pPr>
            <a:r>
              <a:rPr lang="en-US" sz="800" i="1" dirty="0"/>
              <a:t>Please make the headline shorter and crisper.</a:t>
            </a:r>
          </a:p>
          <a:p>
            <a:pPr>
              <a:buFont typeface="Courier New" panose="02070309020205020404" pitchFamily="49" charset="0"/>
              <a:buChar char="o"/>
            </a:pPr>
            <a:r>
              <a:rPr lang="en-US" sz="800" i="1" dirty="0"/>
              <a:t>Suppose I now want to send an internal newsletter to my employees. What could be 4 headings for this section of text?</a:t>
            </a:r>
          </a:p>
          <a:p>
            <a:pPr>
              <a:buFont typeface="Courier New" panose="02070309020205020404" pitchFamily="49" charset="0"/>
              <a:buChar char="o"/>
            </a:pPr>
            <a:r>
              <a:rPr lang="en-US" sz="800" i="1" dirty="0"/>
              <a:t>What are the different types of headlines in general?</a:t>
            </a:r>
          </a:p>
          <a:p>
            <a:pPr>
              <a:buFont typeface="Courier New" panose="02070309020205020404" pitchFamily="49" charset="0"/>
              <a:buChar char="o"/>
            </a:pPr>
            <a:r>
              <a:rPr lang="en-US" sz="800" i="1" dirty="0"/>
              <a:t>Take the headline "1234" and turn it into a Provocative Headline, a Problem-Solving Headline, and an Emotional Headline.</a:t>
            </a:r>
            <a:endParaRPr lang="de-DE" sz="1100" dirty="0"/>
          </a:p>
        </p:txBody>
      </p:sp>
      <p:sp>
        <p:nvSpPr>
          <p:cNvPr id="6" name="Inhaltsplatzhalter 5">
            <a:extLst>
              <a:ext uri="{FF2B5EF4-FFF2-40B4-BE49-F238E27FC236}">
                <a16:creationId xmlns:a16="http://schemas.microsoft.com/office/drawing/2014/main" id="{EE3FE98F-8F36-08A0-2443-B848675384AA}"/>
              </a:ext>
            </a:extLst>
          </p:cNvPr>
          <p:cNvSpPr>
            <a:spLocks noGrp="1"/>
          </p:cNvSpPr>
          <p:nvPr>
            <p:ph sz="half" idx="2"/>
          </p:nvPr>
        </p:nvSpPr>
        <p:spPr>
          <a:xfrm>
            <a:off x="3709408" y="1296000"/>
            <a:ext cx="3240000" cy="4240800"/>
          </a:xfrm>
          <a:solidFill>
            <a:schemeClr val="bg1"/>
          </a:solidFill>
          <a:ln>
            <a:solidFill>
              <a:schemeClr val="accent3"/>
            </a:solidFill>
          </a:ln>
        </p:spPr>
        <p:txBody>
          <a:bodyPr lIns="144000" tIns="144000" rIns="144000" bIns="144000"/>
          <a:lstStyle/>
          <a:p>
            <a:pPr marL="0" indent="0">
              <a:buNone/>
            </a:pPr>
            <a:r>
              <a:rPr lang="de-DE" sz="1400" b="1" dirty="0">
                <a:solidFill>
                  <a:schemeClr val="accent2"/>
                </a:solidFill>
              </a:rPr>
              <a:t>Use </a:t>
            </a:r>
            <a:r>
              <a:rPr lang="de-DE" sz="1400" b="1" dirty="0" err="1">
                <a:solidFill>
                  <a:schemeClr val="accent2"/>
                </a:solidFill>
              </a:rPr>
              <a:t>case</a:t>
            </a:r>
            <a:r>
              <a:rPr lang="de-DE" sz="1400" b="1" dirty="0">
                <a:solidFill>
                  <a:schemeClr val="accent2"/>
                </a:solidFill>
              </a:rPr>
              <a:t> 2: </a:t>
            </a:r>
            <a:r>
              <a:rPr lang="en-US" sz="1400" b="1" dirty="0"/>
              <a:t>Rewriting and translating a press release</a:t>
            </a:r>
            <a:endParaRPr lang="de-DE" sz="1400" b="1" dirty="0"/>
          </a:p>
          <a:p>
            <a:r>
              <a:rPr lang="en-US" sz="1100" dirty="0"/>
              <a:t>Goal: Convert a formal press release into an informal, internal communication style</a:t>
            </a:r>
          </a:p>
          <a:p>
            <a:r>
              <a:rPr lang="en-US" sz="1100" dirty="0"/>
              <a:t>Task: Summarize the contents of a given press release and rewrite it so that the tone is less formal and more suitable for internal communication.</a:t>
            </a:r>
          </a:p>
          <a:p>
            <a:pPr marL="0" indent="0">
              <a:buNone/>
            </a:pPr>
            <a:br>
              <a:rPr lang="de-DE" sz="1100" dirty="0"/>
            </a:br>
            <a:r>
              <a:rPr lang="de-DE" sz="1100" dirty="0" err="1"/>
              <a:t>Example</a:t>
            </a:r>
            <a:r>
              <a:rPr lang="de-DE" sz="1100" dirty="0"/>
              <a:t> </a:t>
            </a:r>
            <a:r>
              <a:rPr lang="de-DE" sz="1100" dirty="0" err="1"/>
              <a:t>prompts</a:t>
            </a:r>
            <a:r>
              <a:rPr lang="de-DE" sz="1100" dirty="0"/>
              <a:t>:</a:t>
            </a:r>
          </a:p>
          <a:p>
            <a:pPr>
              <a:buFont typeface="Courier New" panose="02070309020205020404" pitchFamily="49" charset="0"/>
              <a:buChar char="o"/>
            </a:pPr>
            <a:r>
              <a:rPr lang="en-US" sz="900" i="1" dirty="0"/>
              <a:t>Adapt the text section of our press release so that it no longer sounds as formal and is therefore better suited for our internal communication with our colleagues.</a:t>
            </a:r>
          </a:p>
          <a:p>
            <a:pPr>
              <a:buFont typeface="Courier New" panose="02070309020205020404" pitchFamily="49" charset="0"/>
              <a:buChar char="o"/>
            </a:pPr>
            <a:r>
              <a:rPr lang="en-US" sz="900" i="1" dirty="0"/>
              <a:t>I would also like to please communicate the content with our Spanish colleagues and with our English colleagues.</a:t>
            </a:r>
          </a:p>
          <a:p>
            <a:pPr>
              <a:buFont typeface="Courier New" panose="02070309020205020404" pitchFamily="49" charset="0"/>
              <a:buChar char="o"/>
            </a:pPr>
            <a:r>
              <a:rPr lang="en-US" sz="900" i="1" dirty="0"/>
              <a:t>Make a short post about it now for our global Bosch </a:t>
            </a:r>
            <a:r>
              <a:rPr lang="en-US" sz="900" i="1" dirty="0" err="1"/>
              <a:t>LinkedIN</a:t>
            </a:r>
            <a:r>
              <a:rPr lang="en-US" sz="900" i="1" dirty="0"/>
              <a:t> page.</a:t>
            </a:r>
            <a:endParaRPr lang="de-DE" sz="900" i="1" dirty="0"/>
          </a:p>
        </p:txBody>
      </p:sp>
      <p:sp>
        <p:nvSpPr>
          <p:cNvPr id="7" name="Inhaltsplatzhalter 6">
            <a:extLst>
              <a:ext uri="{FF2B5EF4-FFF2-40B4-BE49-F238E27FC236}">
                <a16:creationId xmlns:a16="http://schemas.microsoft.com/office/drawing/2014/main" id="{AE79CF17-73EC-ED10-86E4-68AF33E8BE7C}"/>
              </a:ext>
            </a:extLst>
          </p:cNvPr>
          <p:cNvSpPr>
            <a:spLocks noGrp="1"/>
          </p:cNvSpPr>
          <p:nvPr>
            <p:ph sz="half" idx="3"/>
          </p:nvPr>
        </p:nvSpPr>
        <p:spPr>
          <a:xfrm>
            <a:off x="7213616" y="1297653"/>
            <a:ext cx="3240000" cy="4240800"/>
          </a:xfrm>
          <a:solidFill>
            <a:schemeClr val="bg1"/>
          </a:solidFill>
          <a:ln>
            <a:solidFill>
              <a:schemeClr val="accent3"/>
            </a:solidFill>
          </a:ln>
        </p:spPr>
        <p:txBody>
          <a:bodyPr lIns="144000" tIns="144000" rIns="144000" bIns="144000"/>
          <a:lstStyle/>
          <a:p>
            <a:pPr marL="0" indent="0">
              <a:buNone/>
            </a:pPr>
            <a:r>
              <a:rPr lang="de-DE" sz="1400" b="1" dirty="0">
                <a:solidFill>
                  <a:schemeClr val="accent2"/>
                </a:solidFill>
              </a:rPr>
              <a:t>Use </a:t>
            </a:r>
            <a:r>
              <a:rPr lang="de-DE" sz="1400" b="1" dirty="0" err="1">
                <a:solidFill>
                  <a:schemeClr val="accent2"/>
                </a:solidFill>
              </a:rPr>
              <a:t>case</a:t>
            </a:r>
            <a:r>
              <a:rPr lang="de-DE" sz="1400" b="1" dirty="0">
                <a:solidFill>
                  <a:schemeClr val="accent2"/>
                </a:solidFill>
              </a:rPr>
              <a:t> 3: </a:t>
            </a:r>
            <a:br>
              <a:rPr lang="de-DE" sz="1400" b="1" dirty="0">
                <a:solidFill>
                  <a:schemeClr val="accent2"/>
                </a:solidFill>
              </a:rPr>
            </a:br>
            <a:r>
              <a:rPr lang="de-DE" sz="1400" b="1" dirty="0"/>
              <a:t>Text Analysis and </a:t>
            </a:r>
            <a:r>
              <a:rPr lang="de-DE" sz="1400" b="1" dirty="0" err="1"/>
              <a:t>Improvement</a:t>
            </a:r>
            <a:endParaRPr lang="de-DE" sz="1400" b="1" dirty="0"/>
          </a:p>
          <a:p>
            <a:pPr marL="0" indent="0">
              <a:buNone/>
            </a:pPr>
            <a:r>
              <a:rPr lang="en-US" sz="1100" dirty="0"/>
              <a:t>You are a critical and meticulous editor. You accept the manuscript for a text. Then you check the manuscript for plausibility and logic and make suggestions for improvement. Then check the text for grammatical and spelling errors. Always make suggestions without changing the text itself. Also ask questions that could improve the text.</a:t>
            </a:r>
            <a:endParaRPr lang="de-DE" dirty="0"/>
          </a:p>
        </p:txBody>
      </p:sp>
    </p:spTree>
    <p:extLst>
      <p:ext uri="{BB962C8B-B14F-4D97-AF65-F5344CB8AC3E}">
        <p14:creationId xmlns:p14="http://schemas.microsoft.com/office/powerpoint/2010/main" val="2676937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C1716512-01E6-DF2A-C3A2-46AE6F0CBA62}"/>
              </a:ext>
            </a:extLst>
          </p:cNvPr>
          <p:cNvPicPr>
            <a:picLocks noChangeAspect="1"/>
          </p:cNvPicPr>
          <p:nvPr/>
        </p:nvPicPr>
        <p:blipFill rotWithShape="1">
          <a:blip r:embed="rId2">
            <a:alphaModFix amt="10000"/>
          </a:blip>
          <a:srcRect t="23103" b="37186"/>
          <a:stretch/>
        </p:blipFill>
        <p:spPr>
          <a:xfrm>
            <a:off x="-257" y="1166400"/>
            <a:ext cx="10969882" cy="4356213"/>
          </a:xfrm>
          <a:prstGeom prst="rect">
            <a:avLst/>
          </a:prstGeom>
        </p:spPr>
      </p:pic>
      <p:sp>
        <p:nvSpPr>
          <p:cNvPr id="9" name="Rechteck 8">
            <a:extLst>
              <a:ext uri="{FF2B5EF4-FFF2-40B4-BE49-F238E27FC236}">
                <a16:creationId xmlns:a16="http://schemas.microsoft.com/office/drawing/2014/main" id="{F90C21A6-05D6-CF02-693F-63ABBE74ADBE}"/>
              </a:ext>
            </a:extLst>
          </p:cNvPr>
          <p:cNvSpPr/>
          <p:nvPr/>
        </p:nvSpPr>
        <p:spPr>
          <a:xfrm>
            <a:off x="7570155" y="1879051"/>
            <a:ext cx="3179805" cy="2964389"/>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3" name="Titel 12">
            <a:extLst>
              <a:ext uri="{FF2B5EF4-FFF2-40B4-BE49-F238E27FC236}">
                <a16:creationId xmlns:a16="http://schemas.microsoft.com/office/drawing/2014/main" id="{12C6CB13-BB32-C4DC-3A51-96C98FA043BE}"/>
              </a:ext>
            </a:extLst>
          </p:cNvPr>
          <p:cNvSpPr>
            <a:spLocks noGrp="1"/>
          </p:cNvSpPr>
          <p:nvPr>
            <p:ph type="title"/>
          </p:nvPr>
        </p:nvSpPr>
        <p:spPr>
          <a:xfrm>
            <a:off x="205199" y="648000"/>
            <a:ext cx="10558799" cy="388800"/>
          </a:xfrm>
        </p:spPr>
        <p:txBody>
          <a:bodyPr/>
          <a:lstStyle/>
          <a:p>
            <a:r>
              <a:rPr lang="en-US">
                <a:solidFill>
                  <a:schemeClr val="accent2"/>
                </a:solidFill>
              </a:rPr>
              <a:t>Prompt Gallery</a:t>
            </a:r>
            <a:endParaRPr lang="de-DE">
              <a:solidFill>
                <a:schemeClr val="accent2"/>
              </a:solidFill>
            </a:endParaRPr>
          </a:p>
        </p:txBody>
      </p:sp>
      <p:sp>
        <p:nvSpPr>
          <p:cNvPr id="12" name="Text Placeholder 2">
            <a:extLst>
              <a:ext uri="{FF2B5EF4-FFF2-40B4-BE49-F238E27FC236}">
                <a16:creationId xmlns:a16="http://schemas.microsoft.com/office/drawing/2014/main" id="{66A4EC67-AE94-1BFC-EB70-D404A704AA00}"/>
              </a:ext>
            </a:extLst>
          </p:cNvPr>
          <p:cNvSpPr txBox="1">
            <a:spLocks/>
          </p:cNvSpPr>
          <p:nvPr/>
        </p:nvSpPr>
        <p:spPr>
          <a:xfrm>
            <a:off x="205200" y="259200"/>
            <a:ext cx="10558800" cy="388800"/>
          </a:xfrm>
          <a:prstGeom prst="rect">
            <a:avLst/>
          </a:prstGeom>
        </p:spPr>
        <p:txBody>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None/>
            </a:pPr>
            <a:endParaRPr lang="en-US" sz="2800"/>
          </a:p>
        </p:txBody>
      </p:sp>
      <p:sp>
        <p:nvSpPr>
          <p:cNvPr id="14" name="Textplatzhalter 13">
            <a:extLst>
              <a:ext uri="{FF2B5EF4-FFF2-40B4-BE49-F238E27FC236}">
                <a16:creationId xmlns:a16="http://schemas.microsoft.com/office/drawing/2014/main" id="{38280A33-B6FB-66FE-7582-2E6507F53101}"/>
              </a:ext>
            </a:extLst>
          </p:cNvPr>
          <p:cNvSpPr>
            <a:spLocks noGrp="1"/>
          </p:cNvSpPr>
          <p:nvPr>
            <p:ph type="body" sz="quarter" idx="15"/>
          </p:nvPr>
        </p:nvSpPr>
        <p:spPr>
          <a:xfrm>
            <a:off x="205200" y="259200"/>
            <a:ext cx="10558800" cy="388800"/>
          </a:xfrm>
        </p:spPr>
        <p:txBody>
          <a:bodyPr/>
          <a:lstStyle/>
          <a:p>
            <a:r>
              <a:rPr lang="en-US" b="1" kern="1200">
                <a:solidFill>
                  <a:srgbClr val="000000"/>
                </a:solidFill>
                <a:latin typeface="+mj-lt"/>
                <a:ea typeface="+mj-ea"/>
                <a:cs typeface="+mj-cs"/>
              </a:rPr>
              <a:t>AskBosch</a:t>
            </a:r>
            <a:endParaRPr lang="de-DE"/>
          </a:p>
          <a:p>
            <a:endParaRPr lang="en-US" sz="2800"/>
          </a:p>
        </p:txBody>
      </p:sp>
      <p:sp>
        <p:nvSpPr>
          <p:cNvPr id="2" name="Foliennummernplatzhalter 1">
            <a:extLst>
              <a:ext uri="{FF2B5EF4-FFF2-40B4-BE49-F238E27FC236}">
                <a16:creationId xmlns:a16="http://schemas.microsoft.com/office/drawing/2014/main" id="{74E29D73-E2FB-D75E-1B41-A7E12D4BD97D}"/>
              </a:ext>
            </a:extLst>
          </p:cNvPr>
          <p:cNvSpPr>
            <a:spLocks noGrp="1"/>
          </p:cNvSpPr>
          <p:nvPr>
            <p:ph type="sldNum" sz="quarter" idx="12"/>
          </p:nvPr>
        </p:nvSpPr>
        <p:spPr/>
        <p:txBody>
          <a:bodyPr/>
          <a:lstStyle/>
          <a:p>
            <a:fld id="{4898AEC0-503E-4FA4-859C-D0F72D6E3F79}" type="slidenum">
              <a:rPr lang="en-US" noProof="1" smtClean="0"/>
              <a:pPr/>
              <a:t>21</a:t>
            </a:fld>
            <a:endParaRPr lang="en-US" noProof="1"/>
          </a:p>
        </p:txBody>
      </p:sp>
      <p:sp>
        <p:nvSpPr>
          <p:cNvPr id="11" name="Title 1">
            <a:extLst>
              <a:ext uri="{FF2B5EF4-FFF2-40B4-BE49-F238E27FC236}">
                <a16:creationId xmlns:a16="http://schemas.microsoft.com/office/drawing/2014/main" id="{15F46594-766A-1D1F-3007-8B868DF49C53}"/>
              </a:ext>
            </a:extLst>
          </p:cNvPr>
          <p:cNvSpPr txBox="1">
            <a:spLocks/>
          </p:cNvSpPr>
          <p:nvPr/>
        </p:nvSpPr>
        <p:spPr>
          <a:xfrm>
            <a:off x="205200" y="648000"/>
            <a:ext cx="10558800" cy="388800"/>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endParaRPr lang="en-US"/>
          </a:p>
        </p:txBody>
      </p:sp>
      <p:sp>
        <p:nvSpPr>
          <p:cNvPr id="6" name="Content Placeholder 3">
            <a:extLst>
              <a:ext uri="{FF2B5EF4-FFF2-40B4-BE49-F238E27FC236}">
                <a16:creationId xmlns:a16="http://schemas.microsoft.com/office/drawing/2014/main" id="{2B08644E-162A-66D6-EBC6-DE717F8B1A3E}"/>
              </a:ext>
            </a:extLst>
          </p:cNvPr>
          <p:cNvSpPr txBox="1">
            <a:spLocks/>
          </p:cNvSpPr>
          <p:nvPr/>
        </p:nvSpPr>
        <p:spPr>
          <a:xfrm>
            <a:off x="7565510" y="1251350"/>
            <a:ext cx="2379263" cy="4370400"/>
          </a:xfrm>
          <a:prstGeom prst="rect">
            <a:avLst/>
          </a:prstGeom>
        </p:spPr>
        <p:txBody>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endParaRPr lang="de-DE" sz="800" i="0">
              <a:effectLst/>
              <a:latin typeface="Bosch Sans" panose="020B0604020202020204" pitchFamily="34" charset="0"/>
            </a:endParaRPr>
          </a:p>
          <a:p>
            <a:endParaRPr lang="de-DE" sz="800" i="0">
              <a:effectLst/>
              <a:latin typeface="Bosch Sans" panose="020B0604020202020204" pitchFamily="34" charset="0"/>
            </a:endParaRPr>
          </a:p>
          <a:p>
            <a:endParaRPr lang="de-DE" sz="800" i="0">
              <a:effectLst/>
              <a:latin typeface="Bosch Sans" panose="020B0604020202020204" pitchFamily="34" charset="0"/>
            </a:endParaRPr>
          </a:p>
          <a:p>
            <a:pPr algn="l"/>
            <a:endParaRPr lang="de-DE" sz="800" i="0">
              <a:effectLst/>
              <a:latin typeface="Bosch Sans" panose="020B0604020202020204" pitchFamily="34" charset="0"/>
            </a:endParaRPr>
          </a:p>
        </p:txBody>
      </p:sp>
      <p:sp>
        <p:nvSpPr>
          <p:cNvPr id="8" name="Pfeil: nach rechts 7">
            <a:extLst>
              <a:ext uri="{FF2B5EF4-FFF2-40B4-BE49-F238E27FC236}">
                <a16:creationId xmlns:a16="http://schemas.microsoft.com/office/drawing/2014/main" id="{035D971D-90D2-6198-B9D9-CA255C6E264A}"/>
              </a:ext>
            </a:extLst>
          </p:cNvPr>
          <p:cNvSpPr/>
          <p:nvPr/>
        </p:nvSpPr>
        <p:spPr>
          <a:xfrm rot="7726457">
            <a:off x="1387675" y="4587436"/>
            <a:ext cx="793846" cy="318976"/>
          </a:xfrm>
          <a:prstGeom prst="rightArrow">
            <a:avLst/>
          </a:prstGeom>
          <a:solidFill>
            <a:schemeClr val="accent1"/>
          </a:solidFill>
          <a:ln w="9525" cap="flat" cmpd="sng" algn="ctr">
            <a:solidFill>
              <a:schemeClr val="accent3"/>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3" name="Titel 1">
            <a:extLst>
              <a:ext uri="{FF2B5EF4-FFF2-40B4-BE49-F238E27FC236}">
                <a16:creationId xmlns:a16="http://schemas.microsoft.com/office/drawing/2014/main" id="{948F5435-BBFD-3B7C-E7BB-1E541C67FD49}"/>
              </a:ext>
            </a:extLst>
          </p:cNvPr>
          <p:cNvSpPr txBox="1">
            <a:spLocks/>
          </p:cNvSpPr>
          <p:nvPr/>
        </p:nvSpPr>
        <p:spPr>
          <a:xfrm>
            <a:off x="7751809" y="2019352"/>
            <a:ext cx="2846082" cy="2441787"/>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a:hlinkClick r:id="rId3"/>
              </a:rPr>
              <a:t>MORE </a:t>
            </a:r>
            <a:br>
              <a:rPr lang="en-US">
                <a:hlinkClick r:id="rId3"/>
              </a:rPr>
            </a:br>
            <a:r>
              <a:rPr lang="en-US">
                <a:hlinkClick r:id="rId3"/>
              </a:rPr>
              <a:t>prompt examples</a:t>
            </a:r>
            <a:br>
              <a:rPr lang="en-US"/>
            </a:br>
            <a:r>
              <a:rPr lang="en-US" sz="4800">
                <a:solidFill>
                  <a:schemeClr val="bg1"/>
                </a:solidFill>
              </a:rPr>
              <a:t> </a:t>
            </a:r>
            <a:br>
              <a:rPr lang="en-US">
                <a:solidFill>
                  <a:schemeClr val="bg1"/>
                </a:solidFill>
              </a:rPr>
            </a:br>
            <a:r>
              <a:rPr lang="en-US" sz="3200">
                <a:solidFill>
                  <a:schemeClr val="bg1"/>
                </a:solidFill>
              </a:rPr>
              <a:t>Search for: </a:t>
            </a:r>
            <a:br>
              <a:rPr lang="en-US" sz="3200">
                <a:solidFill>
                  <a:schemeClr val="bg1"/>
                </a:solidFill>
              </a:rPr>
            </a:br>
            <a:r>
              <a:rPr lang="en-US" sz="3200">
                <a:solidFill>
                  <a:schemeClr val="bg1"/>
                </a:solidFill>
              </a:rPr>
              <a:t>prompt sharing </a:t>
            </a:r>
            <a:r>
              <a:rPr lang="en-US" sz="3200" err="1">
                <a:solidFill>
                  <a:schemeClr val="bg1"/>
                </a:solidFill>
              </a:rPr>
              <a:t>docupedia</a:t>
            </a:r>
            <a:endParaRPr lang="en-US">
              <a:solidFill>
                <a:schemeClr val="bg1"/>
              </a:solidFill>
            </a:endParaRPr>
          </a:p>
        </p:txBody>
      </p:sp>
      <p:pic>
        <p:nvPicPr>
          <p:cNvPr id="5" name="Grafik 4">
            <a:extLst>
              <a:ext uri="{FF2B5EF4-FFF2-40B4-BE49-F238E27FC236}">
                <a16:creationId xmlns:a16="http://schemas.microsoft.com/office/drawing/2014/main" id="{96F048C6-F91B-02D9-750C-AFBC8282AC42}"/>
              </a:ext>
            </a:extLst>
          </p:cNvPr>
          <p:cNvPicPr>
            <a:picLocks noChangeAspect="1"/>
          </p:cNvPicPr>
          <p:nvPr/>
        </p:nvPicPr>
        <p:blipFill rotWithShape="1">
          <a:blip r:embed="rId4"/>
          <a:srcRect r="4071"/>
          <a:stretch/>
        </p:blipFill>
        <p:spPr>
          <a:xfrm>
            <a:off x="7751809" y="2989122"/>
            <a:ext cx="5076478" cy="318495"/>
          </a:xfrm>
          <a:prstGeom prst="rect">
            <a:avLst/>
          </a:prstGeom>
        </p:spPr>
      </p:pic>
      <p:pic>
        <p:nvPicPr>
          <p:cNvPr id="17" name="Grafik 16">
            <a:extLst>
              <a:ext uri="{FF2B5EF4-FFF2-40B4-BE49-F238E27FC236}">
                <a16:creationId xmlns:a16="http://schemas.microsoft.com/office/drawing/2014/main" id="{7B8019AC-DC16-0FB0-F6B5-6DE00EBDA4AF}"/>
              </a:ext>
            </a:extLst>
          </p:cNvPr>
          <p:cNvPicPr>
            <a:picLocks noChangeAspect="1"/>
          </p:cNvPicPr>
          <p:nvPr/>
        </p:nvPicPr>
        <p:blipFill>
          <a:blip r:embed="rId5"/>
          <a:stretch>
            <a:fillRect/>
          </a:stretch>
        </p:blipFill>
        <p:spPr>
          <a:xfrm>
            <a:off x="219665" y="1394738"/>
            <a:ext cx="3293935" cy="4014735"/>
          </a:xfrm>
          <a:prstGeom prst="rect">
            <a:avLst/>
          </a:prstGeom>
        </p:spPr>
      </p:pic>
      <p:sp>
        <p:nvSpPr>
          <p:cNvPr id="7" name="Rechteck 6">
            <a:extLst>
              <a:ext uri="{FF2B5EF4-FFF2-40B4-BE49-F238E27FC236}">
                <a16:creationId xmlns:a16="http://schemas.microsoft.com/office/drawing/2014/main" id="{5DAAF555-DF82-C051-6E17-E375C79CAC95}"/>
              </a:ext>
            </a:extLst>
          </p:cNvPr>
          <p:cNvSpPr/>
          <p:nvPr/>
        </p:nvSpPr>
        <p:spPr>
          <a:xfrm>
            <a:off x="219665" y="5156253"/>
            <a:ext cx="842697" cy="239776"/>
          </a:xfrm>
          <a:prstGeom prst="rect">
            <a:avLst/>
          </a:prstGeom>
          <a:noFill/>
          <a:ln w="76200" cap="flat" cmpd="sng" algn="ctr">
            <a:solidFill>
              <a:schemeClr val="accent3"/>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pic>
        <p:nvPicPr>
          <p:cNvPr id="19" name="Grafik 18">
            <a:extLst>
              <a:ext uri="{FF2B5EF4-FFF2-40B4-BE49-F238E27FC236}">
                <a16:creationId xmlns:a16="http://schemas.microsoft.com/office/drawing/2014/main" id="{E4114939-EC13-56E1-AE8A-A0A3EC92107B}"/>
              </a:ext>
            </a:extLst>
          </p:cNvPr>
          <p:cNvPicPr>
            <a:picLocks noChangeAspect="1"/>
          </p:cNvPicPr>
          <p:nvPr/>
        </p:nvPicPr>
        <p:blipFill rotWithShape="1">
          <a:blip r:embed="rId6"/>
          <a:srcRect l="50801" r="25241"/>
          <a:stretch/>
        </p:blipFill>
        <p:spPr>
          <a:xfrm>
            <a:off x="3959576" y="1406145"/>
            <a:ext cx="1658120" cy="1071190"/>
          </a:xfrm>
          <a:prstGeom prst="rect">
            <a:avLst/>
          </a:prstGeom>
        </p:spPr>
      </p:pic>
      <p:pic>
        <p:nvPicPr>
          <p:cNvPr id="21" name="Grafik 20">
            <a:extLst>
              <a:ext uri="{FF2B5EF4-FFF2-40B4-BE49-F238E27FC236}">
                <a16:creationId xmlns:a16="http://schemas.microsoft.com/office/drawing/2014/main" id="{6D148D88-8043-1016-B809-47283754BB96}"/>
              </a:ext>
            </a:extLst>
          </p:cNvPr>
          <p:cNvPicPr>
            <a:picLocks noChangeAspect="1"/>
          </p:cNvPicPr>
          <p:nvPr/>
        </p:nvPicPr>
        <p:blipFill rotWithShape="1">
          <a:blip r:embed="rId6"/>
          <a:srcRect l="75873" t="-2480" r="169" b="2480"/>
          <a:stretch/>
        </p:blipFill>
        <p:spPr>
          <a:xfrm>
            <a:off x="5115195" y="1980967"/>
            <a:ext cx="1658120" cy="1071190"/>
          </a:xfrm>
          <a:prstGeom prst="rect">
            <a:avLst/>
          </a:prstGeom>
        </p:spPr>
      </p:pic>
      <p:pic>
        <p:nvPicPr>
          <p:cNvPr id="22" name="Grafik 21">
            <a:extLst>
              <a:ext uri="{FF2B5EF4-FFF2-40B4-BE49-F238E27FC236}">
                <a16:creationId xmlns:a16="http://schemas.microsoft.com/office/drawing/2014/main" id="{88ABEFFB-1A97-D95F-33BD-10650AB79107}"/>
              </a:ext>
            </a:extLst>
          </p:cNvPr>
          <p:cNvPicPr>
            <a:picLocks noChangeAspect="1"/>
          </p:cNvPicPr>
          <p:nvPr/>
        </p:nvPicPr>
        <p:blipFill rotWithShape="1">
          <a:blip r:embed="rId6"/>
          <a:srcRect l="25379" r="50390"/>
          <a:stretch/>
        </p:blipFill>
        <p:spPr>
          <a:xfrm>
            <a:off x="3821015" y="2606935"/>
            <a:ext cx="1640399" cy="1047781"/>
          </a:xfrm>
          <a:prstGeom prst="rect">
            <a:avLst/>
          </a:prstGeom>
        </p:spPr>
      </p:pic>
      <p:pic>
        <p:nvPicPr>
          <p:cNvPr id="20" name="Grafik 19">
            <a:extLst>
              <a:ext uri="{FF2B5EF4-FFF2-40B4-BE49-F238E27FC236}">
                <a16:creationId xmlns:a16="http://schemas.microsoft.com/office/drawing/2014/main" id="{A67F766C-6071-82F6-1C79-8CD91D91D6B4}"/>
              </a:ext>
            </a:extLst>
          </p:cNvPr>
          <p:cNvPicPr>
            <a:picLocks noChangeAspect="1"/>
          </p:cNvPicPr>
          <p:nvPr/>
        </p:nvPicPr>
        <p:blipFill rotWithShape="1">
          <a:blip r:embed="rId6"/>
          <a:srcRect r="75769"/>
          <a:stretch/>
        </p:blipFill>
        <p:spPr>
          <a:xfrm>
            <a:off x="4422453" y="3240245"/>
            <a:ext cx="2297587" cy="1467550"/>
          </a:xfrm>
          <a:prstGeom prst="rect">
            <a:avLst/>
          </a:prstGeom>
        </p:spPr>
      </p:pic>
    </p:spTree>
    <p:extLst>
      <p:ext uri="{BB962C8B-B14F-4D97-AF65-F5344CB8AC3E}">
        <p14:creationId xmlns:p14="http://schemas.microsoft.com/office/powerpoint/2010/main" val="174318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53EB642-8FF3-440B-09AC-3560A7414AFC}"/>
              </a:ext>
            </a:extLst>
          </p:cNvPr>
          <p:cNvPicPr>
            <a:picLocks noChangeAspect="1"/>
          </p:cNvPicPr>
          <p:nvPr/>
        </p:nvPicPr>
        <p:blipFill rotWithShape="1">
          <a:blip r:embed="rId2">
            <a:alphaModFix amt="10000"/>
          </a:blip>
          <a:srcRect t="23103" b="37186"/>
          <a:stretch/>
        </p:blipFill>
        <p:spPr>
          <a:xfrm>
            <a:off x="-257" y="1166400"/>
            <a:ext cx="10969882" cy="4356213"/>
          </a:xfrm>
          <a:prstGeom prst="rect">
            <a:avLst/>
          </a:prstGeom>
        </p:spPr>
      </p:pic>
      <p:sp>
        <p:nvSpPr>
          <p:cNvPr id="2" name="Title 1">
            <a:extLst>
              <a:ext uri="{FF2B5EF4-FFF2-40B4-BE49-F238E27FC236}">
                <a16:creationId xmlns:a16="http://schemas.microsoft.com/office/drawing/2014/main" id="{F024F315-0BF9-A6B1-A46C-64A4E5924B96}"/>
              </a:ext>
            </a:extLst>
          </p:cNvPr>
          <p:cNvSpPr>
            <a:spLocks noGrp="1"/>
          </p:cNvSpPr>
          <p:nvPr>
            <p:ph type="title"/>
          </p:nvPr>
        </p:nvSpPr>
        <p:spPr/>
        <p:txBody>
          <a:bodyPr/>
          <a:lstStyle/>
          <a:p>
            <a:r>
              <a:rPr lang="en-US">
                <a:solidFill>
                  <a:schemeClr val="accent2"/>
                </a:solidFill>
              </a:rPr>
              <a:t>Just upload your .pdf file and start asking questions</a:t>
            </a:r>
          </a:p>
        </p:txBody>
      </p:sp>
      <p:sp>
        <p:nvSpPr>
          <p:cNvPr id="3" name="Text Placeholder 2">
            <a:extLst>
              <a:ext uri="{FF2B5EF4-FFF2-40B4-BE49-F238E27FC236}">
                <a16:creationId xmlns:a16="http://schemas.microsoft.com/office/drawing/2014/main" id="{E0D5B181-01BC-C8FC-CEA6-BA12A97A5345}"/>
              </a:ext>
            </a:extLst>
          </p:cNvPr>
          <p:cNvSpPr>
            <a:spLocks noGrp="1"/>
          </p:cNvSpPr>
          <p:nvPr>
            <p:ph type="body" sz="quarter" idx="15"/>
          </p:nvPr>
        </p:nvSpPr>
        <p:spPr/>
        <p:txBody>
          <a:bodyPr/>
          <a:lstStyle/>
          <a:p>
            <a:r>
              <a:rPr lang="en-US" kern="1200">
                <a:solidFill>
                  <a:srgbClr val="000000"/>
                </a:solidFill>
                <a:latin typeface="+mj-lt"/>
                <a:ea typeface="+mj-ea"/>
                <a:cs typeface="+mj-cs"/>
              </a:rPr>
              <a:t>BOSCH</a:t>
            </a:r>
            <a:r>
              <a:rPr lang="en-US" b="1" kern="1200">
                <a:solidFill>
                  <a:srgbClr val="000000"/>
                </a:solidFill>
                <a:latin typeface="+mj-lt"/>
                <a:ea typeface="+mj-ea"/>
                <a:cs typeface="+mj-cs"/>
              </a:rPr>
              <a:t> PDF Intelligence</a:t>
            </a:r>
          </a:p>
        </p:txBody>
      </p:sp>
      <p:sp>
        <p:nvSpPr>
          <p:cNvPr id="5" name="Slide Number Placeholder 4">
            <a:extLst>
              <a:ext uri="{FF2B5EF4-FFF2-40B4-BE49-F238E27FC236}">
                <a16:creationId xmlns:a16="http://schemas.microsoft.com/office/drawing/2014/main" id="{854C1BB0-50FB-DD23-825B-F18F1F95A5F8}"/>
              </a:ext>
            </a:extLst>
          </p:cNvPr>
          <p:cNvSpPr>
            <a:spLocks noGrp="1"/>
          </p:cNvSpPr>
          <p:nvPr>
            <p:ph type="sldNum" sz="quarter" idx="12"/>
          </p:nvPr>
        </p:nvSpPr>
        <p:spPr/>
        <p:txBody>
          <a:bodyPr/>
          <a:lstStyle/>
          <a:p>
            <a:fld id="{4898AEC0-503E-4FA4-859C-D0F72D6E3F79}" type="slidenum">
              <a:rPr lang="en-US" noProof="1" smtClean="0"/>
              <a:pPr/>
              <a:t>22</a:t>
            </a:fld>
            <a:endParaRPr lang="en-US" noProof="1"/>
          </a:p>
        </p:txBody>
      </p:sp>
      <p:pic>
        <p:nvPicPr>
          <p:cNvPr id="7" name="Picture 6">
            <a:extLst>
              <a:ext uri="{FF2B5EF4-FFF2-40B4-BE49-F238E27FC236}">
                <a16:creationId xmlns:a16="http://schemas.microsoft.com/office/drawing/2014/main" id="{5D4118BA-37C4-987B-4AF9-A3A4DFE2677F}"/>
              </a:ext>
            </a:extLst>
          </p:cNvPr>
          <p:cNvPicPr>
            <a:picLocks noChangeAspect="1"/>
          </p:cNvPicPr>
          <p:nvPr/>
        </p:nvPicPr>
        <p:blipFill>
          <a:blip r:embed="rId3"/>
          <a:stretch>
            <a:fillRect/>
          </a:stretch>
        </p:blipFill>
        <p:spPr>
          <a:xfrm>
            <a:off x="279629" y="1558005"/>
            <a:ext cx="5931205" cy="324501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07961CAE-5018-BB71-EA65-89ADDFD53E27}"/>
              </a:ext>
            </a:extLst>
          </p:cNvPr>
          <p:cNvSpPr txBox="1"/>
          <p:nvPr/>
        </p:nvSpPr>
        <p:spPr>
          <a:xfrm>
            <a:off x="6730738" y="1340291"/>
            <a:ext cx="3959258" cy="3245017"/>
          </a:xfrm>
          <a:prstGeom prst="rect">
            <a:avLst/>
          </a:prstGeom>
          <a:noFill/>
        </p:spPr>
        <p:txBody>
          <a:bodyPr wrap="square" lIns="0" tIns="0" rIns="0" bIns="0" rtlCol="0">
            <a:noAutofit/>
          </a:bodyPr>
          <a:lstStyle/>
          <a:p>
            <a:pPr marL="171450" indent="-171450" rtl="0">
              <a:spcAft>
                <a:spcPts val="600"/>
              </a:spcAft>
              <a:buFont typeface="Arial" panose="020B0604020202020204" pitchFamily="34" charset="0"/>
              <a:buChar char="•"/>
            </a:pPr>
            <a:r>
              <a:rPr lang="en-US">
                <a:latin typeface="+mj-lt"/>
              </a:rPr>
              <a:t>safe for Bosch </a:t>
            </a:r>
            <a:r>
              <a:rPr lang="en-US" b="1">
                <a:latin typeface="+mj-lt"/>
              </a:rPr>
              <a:t>security class 2 </a:t>
            </a:r>
            <a:r>
              <a:rPr lang="en-US">
                <a:latin typeface="+mj-lt"/>
              </a:rPr>
              <a:t>information</a:t>
            </a:r>
          </a:p>
          <a:p>
            <a:pPr marL="171450" indent="-171450" rtl="0">
              <a:spcAft>
                <a:spcPts val="600"/>
              </a:spcAft>
              <a:buFont typeface="Arial" panose="020B0604020202020204" pitchFamily="34" charset="0"/>
              <a:buChar char="•"/>
            </a:pPr>
            <a:r>
              <a:rPr lang="en-US">
                <a:latin typeface="+mj-lt"/>
              </a:rPr>
              <a:t>this is powered by the best LLM in the market right now = </a:t>
            </a:r>
            <a:r>
              <a:rPr lang="en-US" b="1">
                <a:latin typeface="+mj-lt"/>
              </a:rPr>
              <a:t>GPT-4o</a:t>
            </a:r>
            <a:r>
              <a:rPr lang="en-US">
                <a:latin typeface="+mj-lt"/>
              </a:rPr>
              <a:t> 🔥</a:t>
            </a:r>
          </a:p>
          <a:p>
            <a:pPr marL="171450" indent="-171450" rtl="0">
              <a:spcAft>
                <a:spcPts val="600"/>
              </a:spcAft>
              <a:buFont typeface="Arial" panose="020B0604020202020204" pitchFamily="34" charset="0"/>
              <a:buChar char="•"/>
            </a:pPr>
            <a:r>
              <a:rPr lang="en-US">
                <a:latin typeface="+mj-lt"/>
              </a:rPr>
              <a:t>currently can process </a:t>
            </a:r>
            <a:r>
              <a:rPr lang="en-US" b="1">
                <a:latin typeface="+mj-lt"/>
              </a:rPr>
              <a:t>first 20 pages of the pdf </a:t>
            </a:r>
            <a:r>
              <a:rPr lang="en-US">
                <a:latin typeface="+mj-lt"/>
              </a:rPr>
              <a:t>document</a:t>
            </a:r>
            <a:endParaRPr lang="en-US" sz="1400" b="1">
              <a:latin typeface="+mj-lt"/>
            </a:endParaRPr>
          </a:p>
          <a:p>
            <a:pPr marR="0" algn="r" defTabSz="914400" eaLnBrk="1" fontAlgn="auto" latinLnBrk="0" hangingPunct="1">
              <a:spcBef>
                <a:spcPts val="500"/>
              </a:spcBef>
              <a:spcAft>
                <a:spcPts val="0"/>
              </a:spcAft>
              <a:buClrTx/>
              <a:buSzTx/>
              <a:buFontTx/>
              <a:buNone/>
              <a:tabLst/>
            </a:pPr>
            <a:endParaRPr lang="en-US" sz="1400" b="1">
              <a:latin typeface="+mj-lt"/>
            </a:endParaRPr>
          </a:p>
          <a:p>
            <a:pPr marR="0" algn="r" defTabSz="914400" eaLnBrk="1" fontAlgn="auto" latinLnBrk="0" hangingPunct="1">
              <a:spcBef>
                <a:spcPts val="500"/>
              </a:spcBef>
              <a:spcAft>
                <a:spcPts val="0"/>
              </a:spcAft>
              <a:buClrTx/>
              <a:buSzTx/>
              <a:buFontTx/>
              <a:buNone/>
              <a:tabLst/>
            </a:pPr>
            <a:endParaRPr lang="en-US" sz="1400" b="1">
              <a:latin typeface="+mj-lt"/>
            </a:endParaRPr>
          </a:p>
          <a:p>
            <a:pPr marR="0" algn="r" defTabSz="914400" eaLnBrk="1" fontAlgn="auto" latinLnBrk="0" hangingPunct="1">
              <a:spcBef>
                <a:spcPts val="500"/>
              </a:spcBef>
              <a:spcAft>
                <a:spcPts val="0"/>
              </a:spcAft>
              <a:buClrTx/>
              <a:buSzTx/>
              <a:buFontTx/>
              <a:buNone/>
              <a:tabLst/>
            </a:pPr>
            <a:endParaRPr lang="en-US" sz="1400" b="1">
              <a:latin typeface="+mj-lt"/>
            </a:endParaRPr>
          </a:p>
          <a:p>
            <a:pPr marR="0" defTabSz="914400" eaLnBrk="1" fontAlgn="auto" latinLnBrk="0" hangingPunct="1">
              <a:spcBef>
                <a:spcPts val="500"/>
              </a:spcBef>
              <a:spcAft>
                <a:spcPts val="0"/>
              </a:spcAft>
              <a:buClrTx/>
              <a:buSzTx/>
              <a:buFontTx/>
              <a:buNone/>
              <a:tabLst/>
            </a:pPr>
            <a:r>
              <a:rPr lang="en-US" sz="1400" b="1">
                <a:latin typeface="+mj-lt"/>
              </a:rPr>
              <a:t>Info session recording:</a:t>
            </a:r>
          </a:p>
          <a:p>
            <a:pPr marR="0"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a:ln>
                  <a:noFill/>
                </a:ln>
                <a:solidFill>
                  <a:srgbClr val="000000"/>
                </a:solidFill>
                <a:effectLst/>
                <a:uLnTx/>
                <a:uFillTx/>
                <a:latin typeface="+mj-lt"/>
                <a:hlinkClick r:id="rId4"/>
              </a:rPr>
              <a:t>https://bosch.mediaspace.de.kaltura.com/media/PDF+Intelligence_+Talk+to+your+.pdf+file+with+GenAI_Enabling+Session_20240701/0_pytuvnty</a:t>
            </a:r>
            <a:r>
              <a:rPr kumimoji="0" lang="en-US" sz="1400" b="1" i="0" u="none" strike="noStrike" kern="0" cap="none" spc="0" normalizeH="0" baseline="0" noProof="0">
                <a:ln>
                  <a:noFill/>
                </a:ln>
                <a:solidFill>
                  <a:srgbClr val="000000"/>
                </a:solidFill>
                <a:effectLst/>
                <a:uLnTx/>
                <a:uFillTx/>
                <a:latin typeface="+mj-lt"/>
              </a:rPr>
              <a:t> </a:t>
            </a:r>
            <a:endParaRPr kumimoji="0" lang="en-US" sz="1400" b="0" i="0" u="none" strike="noStrike" kern="0" cap="none" spc="0" normalizeH="0" baseline="0" noProof="0">
              <a:ln>
                <a:noFill/>
              </a:ln>
              <a:solidFill>
                <a:srgbClr val="000000"/>
              </a:solidFill>
              <a:effectLst/>
              <a:uLnTx/>
              <a:uFillTx/>
              <a:latin typeface="+mj-lt"/>
            </a:endParaRPr>
          </a:p>
        </p:txBody>
      </p:sp>
      <p:sp>
        <p:nvSpPr>
          <p:cNvPr id="4" name="Oval 42">
            <a:extLst>
              <a:ext uri="{FF2B5EF4-FFF2-40B4-BE49-F238E27FC236}">
                <a16:creationId xmlns:a16="http://schemas.microsoft.com/office/drawing/2014/main" id="{A391F5AC-E1D1-FE08-A768-ACD380FCD210}"/>
              </a:ext>
            </a:extLst>
          </p:cNvPr>
          <p:cNvSpPr/>
          <p:nvPr/>
        </p:nvSpPr>
        <p:spPr>
          <a:xfrm>
            <a:off x="9492152" y="157478"/>
            <a:ext cx="1129137" cy="851445"/>
          </a:xfrm>
          <a:prstGeom prst="ellipse">
            <a:avLst/>
          </a:prstGeom>
          <a:solidFill>
            <a:schemeClr val="accent3">
              <a:lumMod val="60000"/>
              <a:lumOff val="40000"/>
            </a:schemeClr>
          </a:solidFill>
          <a:ln w="9525" cap="flat" cmpd="sng" algn="ctr">
            <a:noFill/>
            <a:prstDash val="solid"/>
          </a:ln>
          <a:effectLst/>
        </p:spPr>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b="1" i="0" u="none" strike="noStrike" kern="0" cap="none" spc="0" normalizeH="0" baseline="0" noProof="0">
                <a:ln>
                  <a:noFill/>
                </a:ln>
                <a:solidFill>
                  <a:schemeClr val="bg1"/>
                </a:solidFill>
                <a:effectLst/>
                <a:uLnTx/>
                <a:uFillTx/>
                <a:latin typeface="Bosch Office Sans"/>
                <a:ea typeface="+mn-ea"/>
                <a:cs typeface="+mn-cs"/>
                <a:hlinkClick r:id="rId5">
                  <a:extLst>
                    <a:ext uri="{A12FA001-AC4F-418D-AE19-62706E023703}">
                      <ahyp:hlinkClr xmlns:ahyp="http://schemas.microsoft.com/office/drawing/2018/hyperlinkcolor" val="tx"/>
                    </a:ext>
                  </a:extLst>
                </a:hlinkClick>
              </a:rPr>
              <a:t>Link</a:t>
            </a:r>
            <a:endParaRPr kumimoji="0" lang="en-US" b="1" i="0" u="none" strike="noStrike" kern="0" cap="none" spc="0" normalizeH="0" baseline="0" noProof="0">
              <a:ln>
                <a:noFill/>
              </a:ln>
              <a:solidFill>
                <a:schemeClr val="bg1"/>
              </a:solidFill>
              <a:effectLst/>
              <a:uLnTx/>
              <a:uFillTx/>
              <a:latin typeface="Bosch Office Sans"/>
              <a:ea typeface="+mn-ea"/>
              <a:cs typeface="+mn-cs"/>
            </a:endParaRPr>
          </a:p>
        </p:txBody>
      </p:sp>
    </p:spTree>
    <p:extLst>
      <p:ext uri="{BB962C8B-B14F-4D97-AF65-F5344CB8AC3E}">
        <p14:creationId xmlns:p14="http://schemas.microsoft.com/office/powerpoint/2010/main" val="2769505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4BB6CCD2-6D06-CF08-EF9F-711D540B1D73}"/>
              </a:ext>
            </a:extLst>
          </p:cNvPr>
          <p:cNvPicPr>
            <a:picLocks noGrp="1" noChangeAspect="1"/>
          </p:cNvPicPr>
          <p:nvPr>
            <p:ph type="pic" sz="quarter" idx="1"/>
          </p:nvPr>
        </p:nvPicPr>
        <p:blipFill>
          <a:blip r:embed="rId3"/>
          <a:srcRect l="5544" r="5544"/>
          <a:stretch/>
        </p:blipFill>
        <p:spPr>
          <a:xfrm flipH="1">
            <a:off x="0" y="0"/>
            <a:ext cx="5486400" cy="6170400"/>
          </a:xfrm>
        </p:spPr>
      </p:pic>
      <p:sp>
        <p:nvSpPr>
          <p:cNvPr id="5" name="Textplatzhalter 4">
            <a:extLst>
              <a:ext uri="{FF2B5EF4-FFF2-40B4-BE49-F238E27FC236}">
                <a16:creationId xmlns:a16="http://schemas.microsoft.com/office/drawing/2014/main" id="{90D19428-41A1-9533-FA36-A188ABADE7DE}"/>
              </a:ext>
            </a:extLst>
          </p:cNvPr>
          <p:cNvSpPr>
            <a:spLocks noGrp="1"/>
          </p:cNvSpPr>
          <p:nvPr>
            <p:ph type="body" sz="quarter" idx="2"/>
          </p:nvPr>
        </p:nvSpPr>
        <p:spPr>
          <a:xfrm>
            <a:off x="5822473" y="522046"/>
            <a:ext cx="4596486" cy="5126308"/>
          </a:xfrm>
        </p:spPr>
        <p:txBody>
          <a:bodyPr>
            <a:normAutofit/>
          </a:bodyPr>
          <a:lstStyle/>
          <a:p>
            <a:r>
              <a:rPr lang="en-US" sz="2300" b="1"/>
              <a:t>External free tools </a:t>
            </a:r>
            <a:endParaRPr lang="en-US" sz="2300"/>
          </a:p>
          <a:p>
            <a:r>
              <a:rPr lang="en-US"/>
              <a:t>(for SC0 - public/generic topics)</a:t>
            </a:r>
          </a:p>
          <a:p>
            <a:endParaRPr lang="en-US" sz="1300">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de-DE" altLang="de-DE" sz="1300" b="1">
                <a:latin typeface="+mj-lt"/>
                <a:hlinkClick r:id="rId4"/>
              </a:rPr>
              <a:t>perplexity.ai </a:t>
            </a:r>
            <a:br>
              <a:rPr lang="de-DE" altLang="de-DE" sz="1300" b="1">
                <a:latin typeface="+mj-lt"/>
              </a:rPr>
            </a:br>
            <a:r>
              <a:rPr lang="en-US" sz="1300" b="0" i="0">
                <a:effectLst/>
                <a:latin typeface="+mj-lt"/>
              </a:rPr>
              <a:t>Searching the internet with the power of LLM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altLang="de-DE" sz="1300">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de-DE" altLang="de-DE" sz="1300" b="1">
                <a:latin typeface="+mj-lt"/>
                <a:hlinkClick r:id="rId5"/>
              </a:rPr>
              <a:t>gamma.app</a:t>
            </a:r>
            <a:br>
              <a:rPr lang="de-DE" altLang="de-DE" sz="1300" b="1">
                <a:latin typeface="+mj-lt"/>
              </a:rPr>
            </a:br>
            <a:r>
              <a:rPr lang="de-DE" altLang="de-DE" sz="1300" err="1">
                <a:latin typeface="+mj-lt"/>
              </a:rPr>
              <a:t>Creates</a:t>
            </a:r>
            <a:r>
              <a:rPr lang="de-DE" altLang="de-DE" sz="1300">
                <a:latin typeface="+mj-lt"/>
              </a:rPr>
              <a:t> </a:t>
            </a:r>
            <a:r>
              <a:rPr lang="de-DE" altLang="de-DE" sz="1300" err="1">
                <a:latin typeface="+mj-lt"/>
              </a:rPr>
              <a:t>presentions</a:t>
            </a:r>
            <a:r>
              <a:rPr lang="de-DE" altLang="de-DE" sz="1300">
                <a:latin typeface="+mj-lt"/>
              </a:rPr>
              <a:t> </a:t>
            </a:r>
            <a:r>
              <a:rPr lang="de-DE" altLang="de-DE" sz="1300" err="1">
                <a:latin typeface="+mj-lt"/>
              </a:rPr>
              <a:t>based</a:t>
            </a:r>
            <a:r>
              <a:rPr lang="de-DE" altLang="de-DE" sz="1300">
                <a:latin typeface="+mj-lt"/>
              </a:rPr>
              <a:t> on a prompt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de-DE" sz="1300" b="1">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de-DE" sz="1300" b="1">
                <a:latin typeface="+mj-lt"/>
                <a:hlinkClick r:id="rId6"/>
              </a:rPr>
              <a:t>claude.ai</a:t>
            </a:r>
            <a:br>
              <a:rPr lang="de-DE" sz="1300" b="1">
                <a:latin typeface="+mj-lt"/>
              </a:rPr>
            </a:br>
            <a:r>
              <a:rPr lang="de-DE" sz="1300">
                <a:latin typeface="+mj-lt"/>
              </a:rPr>
              <a:t>Very powerful </a:t>
            </a:r>
            <a:r>
              <a:rPr lang="de-DE" sz="1300" err="1">
                <a:latin typeface="+mj-lt"/>
              </a:rPr>
              <a:t>reasoning</a:t>
            </a:r>
            <a:r>
              <a:rPr lang="de-DE" sz="1300">
                <a:latin typeface="+mj-lt"/>
              </a:rPr>
              <a:t>; </a:t>
            </a:r>
            <a:r>
              <a:rPr lang="de-DE" sz="1300" err="1">
                <a:latin typeface="+mj-lt"/>
              </a:rPr>
              <a:t>good</a:t>
            </a:r>
            <a:r>
              <a:rPr lang="de-DE" sz="1300">
                <a:latin typeface="+mj-lt"/>
              </a:rPr>
              <a:t> </a:t>
            </a:r>
            <a:r>
              <a:rPr lang="de-DE" sz="1300" err="1">
                <a:latin typeface="+mj-lt"/>
              </a:rPr>
              <a:t>for</a:t>
            </a:r>
            <a:r>
              <a:rPr lang="de-DE" sz="1300">
                <a:latin typeface="+mj-lt"/>
              </a:rPr>
              <a:t> </a:t>
            </a:r>
            <a:r>
              <a:rPr lang="de-DE" sz="1300" err="1">
                <a:latin typeface="+mj-lt"/>
              </a:rPr>
              <a:t>creating</a:t>
            </a:r>
            <a:r>
              <a:rPr lang="de-DE" sz="1300">
                <a:latin typeface="+mj-lt"/>
              </a:rPr>
              <a:t> </a:t>
            </a:r>
            <a:r>
              <a:rPr lang="de-DE" sz="1300" err="1">
                <a:latin typeface="+mj-lt"/>
              </a:rPr>
              <a:t>prompts</a:t>
            </a:r>
            <a:endParaRPr lang="de-DE" sz="1300">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de-DE" sz="1300" b="1">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de-DE" sz="1300" b="1">
                <a:latin typeface="+mj-lt"/>
                <a:hlinkClick r:id="rId7"/>
              </a:rPr>
              <a:t>chatgpt.com</a:t>
            </a:r>
            <a:br>
              <a:rPr lang="de-DE" sz="1300">
                <a:latin typeface="+mj-lt"/>
              </a:rPr>
            </a:br>
            <a:r>
              <a:rPr lang="de-DE" sz="1300">
                <a:latin typeface="+mj-lt"/>
              </a:rPr>
              <a:t>Standard </a:t>
            </a:r>
            <a:r>
              <a:rPr lang="de-DE" sz="1300" err="1">
                <a:latin typeface="+mj-lt"/>
              </a:rPr>
              <a:t>tool</a:t>
            </a:r>
            <a:r>
              <a:rPr lang="de-DE" sz="1300">
                <a:latin typeface="+mj-lt"/>
              </a:rPr>
              <a:t> </a:t>
            </a:r>
            <a:r>
              <a:rPr lang="de-DE" sz="1300" err="1">
                <a:latin typeface="+mj-lt"/>
              </a:rPr>
              <a:t>with</a:t>
            </a:r>
            <a:r>
              <a:rPr lang="de-DE" sz="1300">
                <a:latin typeface="+mj-lt"/>
              </a:rPr>
              <a:t> powerful multimodal in- and </a:t>
            </a:r>
            <a:r>
              <a:rPr lang="de-DE" sz="1300" err="1">
                <a:latin typeface="+mj-lt"/>
              </a:rPr>
              <a:t>output</a:t>
            </a:r>
            <a:endParaRPr lang="de-DE" sz="1300">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de-DE" sz="1300">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de-DE" sz="1300" b="1">
                <a:latin typeface="+mj-lt"/>
                <a:hlinkClick r:id="rId8"/>
              </a:rPr>
              <a:t>openrouter.ai</a:t>
            </a:r>
            <a:endParaRPr lang="de-DE" sz="1300" b="1">
              <a:latin typeface="+mj-lt"/>
            </a:endParaRPr>
          </a:p>
          <a:p>
            <a:pPr marL="268288" marR="0" lvl="0" algn="l" defTabSz="914400" rtl="0" eaLnBrk="0" fontAlgn="base" latinLnBrk="0" hangingPunct="0">
              <a:lnSpc>
                <a:spcPct val="100000"/>
              </a:lnSpc>
              <a:spcBef>
                <a:spcPct val="0"/>
              </a:spcBef>
              <a:spcAft>
                <a:spcPct val="0"/>
              </a:spcAft>
              <a:buClrTx/>
              <a:buSzTx/>
              <a:tabLst/>
            </a:pPr>
            <a:r>
              <a:rPr lang="de-DE" sz="1300">
                <a:latin typeface="+mj-lt"/>
              </a:rPr>
              <a:t>Run </a:t>
            </a:r>
            <a:r>
              <a:rPr lang="de-DE" sz="1300" err="1">
                <a:latin typeface="+mj-lt"/>
              </a:rPr>
              <a:t>the</a:t>
            </a:r>
            <a:r>
              <a:rPr lang="de-DE" sz="1300">
                <a:latin typeface="+mj-lt"/>
              </a:rPr>
              <a:t> same prompt </a:t>
            </a:r>
            <a:r>
              <a:rPr lang="de-DE" sz="1300" err="1">
                <a:latin typeface="+mj-lt"/>
              </a:rPr>
              <a:t>with</a:t>
            </a:r>
            <a:r>
              <a:rPr lang="de-DE" sz="1300">
                <a:latin typeface="+mj-lt"/>
              </a:rPr>
              <a:t> </a:t>
            </a:r>
            <a:r>
              <a:rPr lang="de-DE" sz="1300" err="1">
                <a:latin typeface="+mj-lt"/>
              </a:rPr>
              <a:t>several</a:t>
            </a:r>
            <a:r>
              <a:rPr lang="de-DE" sz="1300">
                <a:latin typeface="+mj-lt"/>
              </a:rPr>
              <a:t> LLM parallel</a:t>
            </a:r>
          </a:p>
          <a:p>
            <a:pPr marR="0" lvl="0" algn="l" defTabSz="914400" rtl="0" eaLnBrk="0" fontAlgn="base" latinLnBrk="0" hangingPunct="0">
              <a:lnSpc>
                <a:spcPct val="100000"/>
              </a:lnSpc>
              <a:spcBef>
                <a:spcPct val="0"/>
              </a:spcBef>
              <a:spcAft>
                <a:spcPct val="0"/>
              </a:spcAft>
              <a:buClrTx/>
              <a:buSzTx/>
              <a:tabLst/>
            </a:pPr>
            <a:endParaRPr lang="de-DE" sz="1300">
              <a:latin typeface="+mj-lt"/>
            </a:endParaRPr>
          </a:p>
          <a:p>
            <a:pPr marR="0" lvl="0" algn="l" defTabSz="914400" rtl="0" eaLnBrk="0" fontAlgn="base" latinLnBrk="0" hangingPunct="0">
              <a:lnSpc>
                <a:spcPct val="100000"/>
              </a:lnSpc>
              <a:spcBef>
                <a:spcPct val="0"/>
              </a:spcBef>
              <a:spcAft>
                <a:spcPct val="0"/>
              </a:spcAft>
              <a:buClrTx/>
              <a:buSzTx/>
              <a:tabLst/>
            </a:pPr>
            <a:endParaRPr lang="de-DE" sz="1300">
              <a:latin typeface="+mj-lt"/>
            </a:endParaRPr>
          </a:p>
          <a:p>
            <a:pPr marR="0" lvl="0" algn="l" defTabSz="914400" rtl="0" eaLnBrk="0" fontAlgn="base" latinLnBrk="0" hangingPunct="0">
              <a:lnSpc>
                <a:spcPct val="100000"/>
              </a:lnSpc>
              <a:spcBef>
                <a:spcPct val="0"/>
              </a:spcBef>
              <a:spcAft>
                <a:spcPct val="0"/>
              </a:spcAft>
              <a:buClrTx/>
              <a:buSzTx/>
              <a:tabLst/>
            </a:pPr>
            <a:endParaRPr lang="de-DE" sz="1300" b="1">
              <a:latin typeface="+mj-lt"/>
            </a:endParaRPr>
          </a:p>
          <a:p>
            <a:pPr marR="0" lvl="0" algn="l" defTabSz="914400" rtl="0" eaLnBrk="0" fontAlgn="base" latinLnBrk="0" hangingPunct="0">
              <a:lnSpc>
                <a:spcPct val="100000"/>
              </a:lnSpc>
              <a:spcBef>
                <a:spcPct val="0"/>
              </a:spcBef>
              <a:spcAft>
                <a:spcPct val="0"/>
              </a:spcAft>
              <a:buClrTx/>
              <a:buSzTx/>
              <a:tabLst/>
            </a:pPr>
            <a:endParaRPr lang="de-DE" sz="1300" b="1">
              <a:latin typeface="+mj-lt"/>
            </a:endParaRPr>
          </a:p>
          <a:p>
            <a:pPr marR="0" lvl="0" algn="l" defTabSz="914400" rtl="0" eaLnBrk="0" fontAlgn="base" latinLnBrk="0" hangingPunct="0">
              <a:lnSpc>
                <a:spcPct val="100000"/>
              </a:lnSpc>
              <a:spcBef>
                <a:spcPct val="0"/>
              </a:spcBef>
              <a:spcAft>
                <a:spcPct val="0"/>
              </a:spcAft>
              <a:buClrTx/>
              <a:buSzTx/>
              <a:tabLst/>
            </a:pPr>
            <a:r>
              <a:rPr lang="de-DE" sz="1300" b="1" err="1">
                <a:latin typeface="+mj-lt"/>
              </a:rPr>
              <a:t>Good</a:t>
            </a:r>
            <a:r>
              <a:rPr lang="de-DE" sz="1300" b="1">
                <a:latin typeface="+mj-lt"/>
              </a:rPr>
              <a:t> </a:t>
            </a:r>
            <a:r>
              <a:rPr lang="de-DE" sz="1300" b="1" err="1">
                <a:latin typeface="+mj-lt"/>
              </a:rPr>
              <a:t>testing</a:t>
            </a:r>
            <a:r>
              <a:rPr lang="de-DE" sz="1300" b="1">
                <a:latin typeface="+mj-lt"/>
              </a:rPr>
              <a:t> </a:t>
            </a:r>
            <a:r>
              <a:rPr lang="de-DE" sz="1300" b="1" err="1">
                <a:latin typeface="+mj-lt"/>
              </a:rPr>
              <a:t>strategy</a:t>
            </a:r>
            <a:r>
              <a:rPr lang="de-DE" sz="1300" b="1">
                <a:latin typeface="+mj-lt"/>
              </a:rPr>
              <a:t>: </a:t>
            </a:r>
            <a:r>
              <a:rPr lang="de-DE" sz="1300" err="1">
                <a:latin typeface="+mj-lt"/>
              </a:rPr>
              <a:t>post</a:t>
            </a:r>
            <a:r>
              <a:rPr lang="de-DE" sz="1300">
                <a:latin typeface="+mj-lt"/>
              </a:rPr>
              <a:t> </a:t>
            </a:r>
            <a:r>
              <a:rPr lang="de-DE" sz="1300" err="1">
                <a:latin typeface="+mj-lt"/>
              </a:rPr>
              <a:t>the</a:t>
            </a:r>
            <a:r>
              <a:rPr lang="de-DE" sz="1300">
                <a:latin typeface="+mj-lt"/>
              </a:rPr>
              <a:t> same prompt </a:t>
            </a:r>
            <a:r>
              <a:rPr lang="de-DE" sz="1300" err="1">
                <a:latin typeface="+mj-lt"/>
              </a:rPr>
              <a:t>to</a:t>
            </a:r>
            <a:r>
              <a:rPr lang="de-DE" sz="1300">
                <a:latin typeface="+mj-lt"/>
              </a:rPr>
              <a:t> different </a:t>
            </a:r>
            <a:r>
              <a:rPr lang="de-DE" sz="1300" err="1">
                <a:latin typeface="+mj-lt"/>
              </a:rPr>
              <a:t>models</a:t>
            </a:r>
            <a:r>
              <a:rPr lang="de-DE" sz="1300">
                <a:latin typeface="+mj-lt"/>
              </a:rPr>
              <a:t> and </a:t>
            </a:r>
            <a:r>
              <a:rPr lang="de-DE" sz="1300" err="1">
                <a:latin typeface="+mj-lt"/>
              </a:rPr>
              <a:t>see</a:t>
            </a:r>
            <a:r>
              <a:rPr lang="de-DE" sz="1300">
                <a:latin typeface="+mj-lt"/>
              </a:rPr>
              <a:t> </a:t>
            </a:r>
            <a:r>
              <a:rPr lang="de-DE" sz="1300" err="1">
                <a:latin typeface="+mj-lt"/>
              </a:rPr>
              <a:t>the</a:t>
            </a:r>
            <a:r>
              <a:rPr lang="de-DE" sz="1300">
                <a:latin typeface="+mj-lt"/>
              </a:rPr>
              <a:t> </a:t>
            </a:r>
            <a:r>
              <a:rPr lang="de-DE" sz="1300" err="1">
                <a:latin typeface="+mj-lt"/>
              </a:rPr>
              <a:t>quality</a:t>
            </a:r>
            <a:r>
              <a:rPr lang="de-DE" sz="1300">
                <a:latin typeface="+mj-lt"/>
              </a:rPr>
              <a:t> </a:t>
            </a:r>
            <a:r>
              <a:rPr lang="de-DE" sz="1300" err="1">
                <a:latin typeface="+mj-lt"/>
              </a:rPr>
              <a:t>of</a:t>
            </a:r>
            <a:r>
              <a:rPr lang="de-DE" sz="1300">
                <a:latin typeface="+mj-lt"/>
              </a:rPr>
              <a:t> </a:t>
            </a:r>
            <a:r>
              <a:rPr lang="de-DE" sz="1300" err="1">
                <a:latin typeface="+mj-lt"/>
              </a:rPr>
              <a:t>feedback</a:t>
            </a:r>
            <a:r>
              <a:rPr lang="de-DE" sz="1300">
                <a:latin typeface="+mj-lt"/>
              </a:rPr>
              <a:t>. </a:t>
            </a:r>
            <a:endParaRPr lang="en-US" sz="1300">
              <a:latin typeface="+mj-lt"/>
            </a:endParaRPr>
          </a:p>
        </p:txBody>
      </p:sp>
    </p:spTree>
    <p:extLst>
      <p:ext uri="{BB962C8B-B14F-4D97-AF65-F5344CB8AC3E}">
        <p14:creationId xmlns:p14="http://schemas.microsoft.com/office/powerpoint/2010/main" val="3824490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4BB6CCD2-6D06-CF08-EF9F-711D540B1D73}"/>
              </a:ext>
            </a:extLst>
          </p:cNvPr>
          <p:cNvPicPr>
            <a:picLocks noGrp="1" noChangeAspect="1"/>
          </p:cNvPicPr>
          <p:nvPr>
            <p:ph type="pic" sz="quarter" idx="1"/>
          </p:nvPr>
        </p:nvPicPr>
        <p:blipFill>
          <a:blip r:embed="rId3"/>
          <a:srcRect l="5544" r="5544"/>
          <a:stretch/>
        </p:blipFill>
        <p:spPr>
          <a:xfrm flipH="1">
            <a:off x="0" y="0"/>
            <a:ext cx="5486400" cy="6170400"/>
          </a:xfrm>
        </p:spPr>
      </p:pic>
      <p:sp>
        <p:nvSpPr>
          <p:cNvPr id="5" name="Textplatzhalter 4">
            <a:extLst>
              <a:ext uri="{FF2B5EF4-FFF2-40B4-BE49-F238E27FC236}">
                <a16:creationId xmlns:a16="http://schemas.microsoft.com/office/drawing/2014/main" id="{90D19428-41A1-9533-FA36-A188ABADE7DE}"/>
              </a:ext>
            </a:extLst>
          </p:cNvPr>
          <p:cNvSpPr>
            <a:spLocks noGrp="1"/>
          </p:cNvSpPr>
          <p:nvPr>
            <p:ph type="body" sz="quarter" idx="2"/>
          </p:nvPr>
        </p:nvSpPr>
        <p:spPr/>
        <p:txBody>
          <a:bodyPr>
            <a:normAutofit fontScale="92500"/>
          </a:bodyPr>
          <a:lstStyle/>
          <a:p>
            <a:r>
              <a:rPr lang="en-US" sz="2300" b="1"/>
              <a:t>Business Case  </a:t>
            </a:r>
            <a:r>
              <a:rPr lang="en-US" sz="1600"/>
              <a:t>(</a:t>
            </a:r>
            <a:r>
              <a:rPr lang="en-US" sz="1600" err="1"/>
              <a:t>AskBosch</a:t>
            </a:r>
            <a:r>
              <a:rPr lang="en-US" sz="1600"/>
              <a:t> Advanced)</a:t>
            </a:r>
            <a:endParaRPr lang="en-US" sz="2300"/>
          </a:p>
          <a:p>
            <a:endParaRPr lang="en-US"/>
          </a:p>
          <a:p>
            <a:pPr marR="0" lvl="0" algn="l" defTabSz="914400" rtl="0" eaLnBrk="0" fontAlgn="base" latinLnBrk="0" hangingPunct="0">
              <a:lnSpc>
                <a:spcPct val="100000"/>
              </a:lnSpc>
              <a:spcBef>
                <a:spcPct val="0"/>
              </a:spcBef>
              <a:spcAft>
                <a:spcPct val="0"/>
              </a:spcAft>
              <a:buClrTx/>
              <a:buSzTx/>
              <a:tabLst/>
            </a:pPr>
            <a:r>
              <a:rPr lang="de-DE" altLang="de-DE" sz="1300" b="1"/>
              <a:t>Summary </a:t>
            </a:r>
            <a:r>
              <a:rPr lang="de-DE" altLang="de-DE" sz="1300" err="1"/>
              <a:t>of</a:t>
            </a:r>
            <a:r>
              <a:rPr lang="de-DE" altLang="de-DE" sz="1300"/>
              <a:t> </a:t>
            </a:r>
            <a:r>
              <a:rPr lang="de-DE" altLang="de-DE" sz="1300" err="1"/>
              <a:t>two</a:t>
            </a:r>
            <a:r>
              <a:rPr lang="de-DE" altLang="de-DE" sz="1300"/>
              <a:t> </a:t>
            </a:r>
            <a:r>
              <a:rPr lang="de-DE" altLang="de-DE" sz="1300" b="1"/>
              <a:t>large documents </a:t>
            </a:r>
            <a:r>
              <a:rPr lang="de-DE" altLang="de-DE" sz="1300"/>
              <a:t>per </a:t>
            </a:r>
            <a:r>
              <a:rPr lang="de-DE" altLang="de-DE" sz="1300" err="1"/>
              <a:t>month</a:t>
            </a:r>
            <a:r>
              <a:rPr lang="de-DE" altLang="de-DE" sz="1300"/>
              <a:t>: </a:t>
            </a:r>
            <a:r>
              <a:rPr lang="de-DE" altLang="de-DE" sz="1300" err="1"/>
              <a:t>Make</a:t>
            </a:r>
            <a:r>
              <a:rPr lang="de-DE" altLang="de-DE" sz="1300"/>
              <a:t> a </a:t>
            </a:r>
            <a:r>
              <a:rPr lang="de-DE" altLang="de-DE" sz="1300" err="1"/>
              <a:t>summary</a:t>
            </a:r>
            <a:r>
              <a:rPr lang="de-DE" altLang="de-DE" sz="1300"/>
              <a:t> incl. </a:t>
            </a:r>
            <a:r>
              <a:rPr lang="de-DE" altLang="de-DE" sz="1300" err="1"/>
              <a:t>references</a:t>
            </a:r>
            <a:r>
              <a:rPr lang="de-DE" altLang="de-DE" sz="1300"/>
              <a:t> </a:t>
            </a:r>
            <a:r>
              <a:rPr lang="de-DE" altLang="de-DE" sz="1300" err="1"/>
              <a:t>to</a:t>
            </a:r>
            <a:r>
              <a:rPr lang="de-DE" altLang="de-DE" sz="1300"/>
              <a:t> </a:t>
            </a:r>
            <a:r>
              <a:rPr lang="de-DE" altLang="de-DE" sz="1300" err="1"/>
              <a:t>the</a:t>
            </a:r>
            <a:r>
              <a:rPr lang="de-DE" altLang="de-DE" sz="1300"/>
              <a:t> </a:t>
            </a:r>
            <a:r>
              <a:rPr lang="de-DE" altLang="de-DE" sz="1300" err="1"/>
              <a:t>pages</a:t>
            </a:r>
            <a:r>
              <a:rPr lang="de-DE" altLang="de-DE" sz="1300"/>
              <a:t> </a:t>
            </a:r>
            <a:r>
              <a:rPr lang="de-DE" altLang="de-DE" sz="1300" err="1"/>
              <a:t>within</a:t>
            </a:r>
            <a:r>
              <a:rPr lang="de-DE" altLang="de-DE" sz="1300"/>
              <a:t> </a:t>
            </a:r>
            <a:r>
              <a:rPr lang="de-DE" altLang="de-DE" sz="1300" err="1"/>
              <a:t>the</a:t>
            </a:r>
            <a:r>
              <a:rPr lang="de-DE" altLang="de-DE" sz="1300"/>
              <a:t> </a:t>
            </a:r>
            <a:r>
              <a:rPr lang="de-DE" altLang="de-DE" sz="1300" err="1"/>
              <a:t>document</a:t>
            </a:r>
            <a:r>
              <a:rPr lang="de-DE" altLang="de-DE" sz="1300"/>
              <a:t>. </a:t>
            </a:r>
            <a:r>
              <a:rPr lang="de-DE" altLang="de-DE" sz="1300" err="1"/>
              <a:t>Standardized</a:t>
            </a:r>
            <a:r>
              <a:rPr lang="de-DE" altLang="de-DE" sz="1300"/>
              <a:t> </a:t>
            </a:r>
            <a:r>
              <a:rPr lang="de-DE" altLang="de-DE" sz="1300" err="1"/>
              <a:t>format</a:t>
            </a:r>
            <a:r>
              <a:rPr lang="de-DE" altLang="de-DE" sz="1300"/>
              <a:t> </a:t>
            </a:r>
            <a:r>
              <a:rPr lang="de-DE" altLang="de-DE" sz="1300" err="1"/>
              <a:t>for</a:t>
            </a:r>
            <a:r>
              <a:rPr lang="de-DE" altLang="de-DE" sz="1300"/>
              <a:t> all </a:t>
            </a:r>
            <a:r>
              <a:rPr lang="de-DE" altLang="de-DE" sz="1300" err="1"/>
              <a:t>summaries</a:t>
            </a:r>
            <a:r>
              <a:rPr lang="de-DE" altLang="de-DE" sz="1300"/>
              <a:t> possible. </a:t>
            </a:r>
          </a:p>
          <a:p>
            <a:pPr marR="0" lvl="0" algn="l" defTabSz="914400" rtl="0" eaLnBrk="0" fontAlgn="base" latinLnBrk="0" hangingPunct="0">
              <a:lnSpc>
                <a:spcPct val="100000"/>
              </a:lnSpc>
              <a:spcBef>
                <a:spcPct val="0"/>
              </a:spcBef>
              <a:spcAft>
                <a:spcPct val="0"/>
              </a:spcAft>
              <a:buClrTx/>
              <a:buSzTx/>
              <a:tabLst/>
            </a:pPr>
            <a:endParaRPr lang="de-DE" altLang="de-DE" sz="1300" b="1"/>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de-DE" altLang="de-DE" sz="1300" b="1"/>
              <a:t>ROI: </a:t>
            </a:r>
            <a:r>
              <a:rPr lang="de-DE" altLang="de-DE" sz="1300"/>
              <a:t>€30/</a:t>
            </a:r>
            <a:r>
              <a:rPr lang="de-DE" altLang="de-DE" sz="1300" err="1"/>
              <a:t>month</a:t>
            </a:r>
            <a:r>
              <a:rPr lang="de-DE" altLang="de-DE" sz="1300"/>
              <a:t> </a:t>
            </a:r>
            <a:r>
              <a:rPr lang="de-DE" altLang="de-DE" sz="1300" err="1"/>
              <a:t>investment</a:t>
            </a:r>
            <a:r>
              <a:rPr lang="de-DE" altLang="de-DE" sz="1300"/>
              <a:t> </a:t>
            </a:r>
            <a:r>
              <a:rPr lang="de-DE" altLang="de-DE" sz="1300" err="1"/>
              <a:t>saves</a:t>
            </a:r>
            <a:r>
              <a:rPr lang="de-DE" altLang="de-DE" sz="1300"/>
              <a:t> 6 </a:t>
            </a:r>
            <a:r>
              <a:rPr lang="de-DE" altLang="de-DE" sz="1300" err="1"/>
              <a:t>hours</a:t>
            </a:r>
            <a:r>
              <a:rPr lang="de-DE" altLang="de-DE" sz="1300"/>
              <a:t> per </a:t>
            </a:r>
            <a:r>
              <a:rPr lang="de-DE" altLang="de-DE" sz="1300" err="1"/>
              <a:t>month</a:t>
            </a:r>
            <a:r>
              <a:rPr lang="de-DE" altLang="de-DE" sz="1300"/>
              <a:t> on just </a:t>
            </a:r>
            <a:r>
              <a:rPr lang="de-DE" altLang="de-DE" sz="1300" err="1"/>
              <a:t>document</a:t>
            </a:r>
            <a:r>
              <a:rPr lang="de-DE" altLang="de-DE" sz="1300"/>
              <a:t> </a:t>
            </a:r>
            <a:r>
              <a:rPr lang="de-DE" altLang="de-DE" sz="1300" err="1"/>
              <a:t>summarization</a:t>
            </a:r>
            <a:r>
              <a:rPr lang="de-DE" altLang="de-DE" sz="1300"/>
              <a:t> </a:t>
            </a:r>
            <a:r>
              <a:rPr lang="de-DE" altLang="de-DE" sz="1300" err="1"/>
              <a:t>alone</a:t>
            </a:r>
            <a:r>
              <a:rPr lang="de-DE" altLang="de-DE" sz="1300"/>
              <a:t> (</a:t>
            </a:r>
            <a:r>
              <a:rPr lang="de-DE" altLang="de-DE" sz="1300" err="1"/>
              <a:t>turning</a:t>
            </a:r>
            <a:r>
              <a:rPr lang="de-DE" altLang="de-DE" sz="1300"/>
              <a:t> 3-hour </a:t>
            </a:r>
            <a:r>
              <a:rPr lang="de-DE" altLang="de-DE" sz="1300" err="1"/>
              <a:t>executive</a:t>
            </a:r>
            <a:r>
              <a:rPr lang="de-DE" altLang="de-DE" sz="1300"/>
              <a:t> </a:t>
            </a:r>
            <a:r>
              <a:rPr lang="de-DE" altLang="de-DE" sz="1300" err="1"/>
              <a:t>report</a:t>
            </a:r>
            <a:r>
              <a:rPr lang="de-DE" altLang="de-DE" sz="1300"/>
              <a:t> </a:t>
            </a:r>
            <a:r>
              <a:rPr lang="de-DE" altLang="de-DE" sz="1300" err="1"/>
              <a:t>summaries</a:t>
            </a:r>
            <a:r>
              <a:rPr lang="de-DE" altLang="de-DE" sz="1300"/>
              <a:t> </a:t>
            </a:r>
            <a:r>
              <a:rPr lang="de-DE" altLang="de-DE" sz="1300" err="1"/>
              <a:t>into</a:t>
            </a:r>
            <a:r>
              <a:rPr lang="de-DE" altLang="de-DE" sz="1300"/>
              <a:t> 30-minute </a:t>
            </a:r>
            <a:r>
              <a:rPr lang="de-DE" altLang="de-DE" sz="1300" err="1"/>
              <a:t>tasks</a:t>
            </a:r>
            <a:r>
              <a:rPr lang="de-DE" altLang="de-DE" sz="1300"/>
              <a:t>) - </a:t>
            </a:r>
            <a:r>
              <a:rPr lang="de-DE" altLang="de-DE" sz="1300" err="1"/>
              <a:t>generating</a:t>
            </a:r>
            <a:r>
              <a:rPr lang="de-DE" altLang="de-DE" sz="1300"/>
              <a:t> </a:t>
            </a:r>
            <a:r>
              <a:rPr lang="de-DE" altLang="de-DE" sz="1300" b="1"/>
              <a:t>€570 </a:t>
            </a:r>
            <a:r>
              <a:rPr lang="de-DE" altLang="de-DE" sz="1300" b="1" err="1"/>
              <a:t>monthly</a:t>
            </a:r>
            <a:r>
              <a:rPr lang="de-DE" altLang="de-DE" sz="1300" b="1"/>
              <a:t> </a:t>
            </a:r>
            <a:r>
              <a:rPr lang="de-DE" altLang="de-DE" sz="1300" b="1" err="1"/>
              <a:t>return</a:t>
            </a:r>
            <a:r>
              <a:rPr lang="de-DE" altLang="de-DE" sz="1300" b="1"/>
              <a:t> </a:t>
            </a:r>
            <a:r>
              <a:rPr lang="de-DE" altLang="de-DE" sz="1300"/>
              <a:t>at €100/</a:t>
            </a:r>
            <a:r>
              <a:rPr lang="de-DE" altLang="de-DE" sz="1300" err="1"/>
              <a:t>hour</a:t>
            </a:r>
            <a:r>
              <a:rPr lang="de-DE" altLang="de-DE" sz="1300"/>
              <a:t> rate (1,800% ROI)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de-DE" altLang="de-DE" sz="1300" b="1"/>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de-DE" altLang="de-DE" sz="1300" b="1"/>
              <a:t>Efficiency</a:t>
            </a:r>
            <a:r>
              <a:rPr lang="de-DE" altLang="de-DE" sz="1300"/>
              <a:t>: Team </a:t>
            </a:r>
            <a:r>
              <a:rPr lang="de-DE" altLang="de-DE" sz="1300" err="1"/>
              <a:t>can</a:t>
            </a:r>
            <a:r>
              <a:rPr lang="de-DE" altLang="de-DE" sz="1300"/>
              <a:t> </a:t>
            </a:r>
            <a:r>
              <a:rPr lang="de-DE" altLang="de-DE" sz="1300" err="1"/>
              <a:t>deliver</a:t>
            </a:r>
            <a:r>
              <a:rPr lang="de-DE" altLang="de-DE" sz="1300"/>
              <a:t> </a:t>
            </a:r>
            <a:r>
              <a:rPr lang="de-DE" altLang="de-DE" sz="1300" err="1"/>
              <a:t>comprehensive</a:t>
            </a:r>
            <a:r>
              <a:rPr lang="de-DE" altLang="de-DE" sz="1300"/>
              <a:t> </a:t>
            </a:r>
            <a:r>
              <a:rPr lang="de-DE" altLang="de-DE" sz="1300" err="1"/>
              <a:t>document</a:t>
            </a:r>
            <a:r>
              <a:rPr lang="de-DE" altLang="de-DE" sz="1300"/>
              <a:t> </a:t>
            </a:r>
            <a:r>
              <a:rPr lang="de-DE" altLang="de-DE" sz="1300" err="1"/>
              <a:t>summaries</a:t>
            </a:r>
            <a:r>
              <a:rPr lang="de-DE" altLang="de-DE" sz="1300"/>
              <a:t> and </a:t>
            </a:r>
            <a:r>
              <a:rPr lang="de-DE" altLang="de-DE" sz="1300" b="1" err="1"/>
              <a:t>key</a:t>
            </a:r>
            <a:r>
              <a:rPr lang="de-DE" altLang="de-DE" sz="1300" b="1"/>
              <a:t> </a:t>
            </a:r>
            <a:r>
              <a:rPr lang="de-DE" altLang="de-DE" sz="1300" b="1" err="1"/>
              <a:t>insights</a:t>
            </a:r>
            <a:r>
              <a:rPr lang="de-DE" altLang="de-DE" sz="1300" b="1"/>
              <a:t> </a:t>
            </a:r>
            <a:r>
              <a:rPr lang="de-DE" altLang="de-DE" sz="1300" err="1"/>
              <a:t>from</a:t>
            </a:r>
            <a:r>
              <a:rPr lang="de-DE" altLang="de-DE" sz="1300"/>
              <a:t> </a:t>
            </a:r>
            <a:r>
              <a:rPr lang="de-DE" altLang="de-DE" sz="1300" b="1"/>
              <a:t>100+ </a:t>
            </a:r>
            <a:r>
              <a:rPr lang="de-DE" altLang="de-DE" sz="1300" b="1" err="1"/>
              <a:t>page</a:t>
            </a:r>
            <a:r>
              <a:rPr lang="de-DE" altLang="de-DE" sz="1300" b="1"/>
              <a:t> </a:t>
            </a:r>
            <a:r>
              <a:rPr lang="de-DE" altLang="de-DE" sz="1300" b="1" err="1"/>
              <a:t>reports</a:t>
            </a:r>
            <a:r>
              <a:rPr lang="de-DE" altLang="de-DE" sz="1300"/>
              <a:t> same-</a:t>
            </a:r>
            <a:r>
              <a:rPr lang="de-DE" altLang="de-DE" sz="1300" err="1"/>
              <a:t>day</a:t>
            </a:r>
            <a:r>
              <a:rPr lang="de-DE" altLang="de-DE" sz="1300"/>
              <a:t> </a:t>
            </a:r>
            <a:r>
              <a:rPr lang="de-DE" altLang="de-DE" sz="1300" err="1"/>
              <a:t>instead</a:t>
            </a:r>
            <a:r>
              <a:rPr lang="de-DE" altLang="de-DE" sz="1300"/>
              <a:t> </a:t>
            </a:r>
            <a:r>
              <a:rPr lang="de-DE" altLang="de-DE" sz="1300" err="1"/>
              <a:t>of</a:t>
            </a:r>
            <a:r>
              <a:rPr lang="de-DE" altLang="de-DE" sz="1300"/>
              <a:t> </a:t>
            </a:r>
            <a:r>
              <a:rPr lang="de-DE" altLang="de-DE" sz="1300" err="1"/>
              <a:t>next-day</a:t>
            </a:r>
            <a:r>
              <a:rPr lang="de-DE" altLang="de-DE" sz="1300"/>
              <a:t>, </a:t>
            </a:r>
            <a:r>
              <a:rPr lang="de-DE" altLang="de-DE" sz="1300" err="1"/>
              <a:t>enabling</a:t>
            </a:r>
            <a:r>
              <a:rPr lang="de-DE" altLang="de-DE" sz="1300"/>
              <a:t> </a:t>
            </a:r>
            <a:r>
              <a:rPr lang="de-DE" altLang="de-DE" sz="1300" err="1"/>
              <a:t>faster</a:t>
            </a:r>
            <a:r>
              <a:rPr lang="de-DE" altLang="de-DE" sz="1300"/>
              <a:t> </a:t>
            </a:r>
            <a:r>
              <a:rPr lang="de-DE" altLang="de-DE" sz="1300" err="1"/>
              <a:t>executive</a:t>
            </a:r>
            <a:r>
              <a:rPr lang="de-DE" altLang="de-DE" sz="1300"/>
              <a:t> </a:t>
            </a:r>
            <a:r>
              <a:rPr lang="de-DE" altLang="de-DE" sz="1300" err="1"/>
              <a:t>decision-making</a:t>
            </a:r>
            <a:r>
              <a:rPr lang="de-DE" altLang="de-DE" sz="1300"/>
              <a:t> and </a:t>
            </a:r>
            <a:r>
              <a:rPr lang="de-DE" altLang="de-DE" sz="1300" err="1"/>
              <a:t>response</a:t>
            </a:r>
            <a:r>
              <a:rPr lang="de-DE" altLang="de-DE" sz="1300"/>
              <a:t> </a:t>
            </a:r>
            <a:r>
              <a:rPr lang="de-DE" altLang="de-DE" sz="1300" err="1"/>
              <a:t>times</a:t>
            </a:r>
            <a:r>
              <a:rPr lang="de-DE" altLang="de-DE" sz="1300"/>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de-DE" altLang="de-DE" sz="130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de-DE" altLang="de-DE" sz="1300" b="1"/>
              <a:t>Strategic </a:t>
            </a:r>
            <a:r>
              <a:rPr lang="de-DE" altLang="de-DE" sz="1300" b="1" err="1"/>
              <a:t>value</a:t>
            </a:r>
            <a:r>
              <a:rPr lang="de-DE" altLang="de-DE" sz="1300"/>
              <a:t>: </a:t>
            </a:r>
            <a:r>
              <a:rPr lang="de-DE" altLang="de-DE" sz="1300" err="1"/>
              <a:t>For</a:t>
            </a:r>
            <a:r>
              <a:rPr lang="de-DE" altLang="de-DE" sz="1300"/>
              <a:t> </a:t>
            </a:r>
            <a:r>
              <a:rPr lang="de-DE" altLang="de-DE" sz="1300" err="1"/>
              <a:t>less</a:t>
            </a:r>
            <a:r>
              <a:rPr lang="de-DE" altLang="de-DE" sz="1300"/>
              <a:t> </a:t>
            </a:r>
            <a:r>
              <a:rPr lang="de-DE" altLang="de-DE" sz="1300" err="1"/>
              <a:t>than</a:t>
            </a:r>
            <a:r>
              <a:rPr lang="de-DE" altLang="de-DE" sz="1300"/>
              <a:t> </a:t>
            </a:r>
            <a:r>
              <a:rPr lang="de-DE" altLang="de-DE" sz="1300" err="1"/>
              <a:t>the</a:t>
            </a:r>
            <a:r>
              <a:rPr lang="de-DE" altLang="de-DE" sz="1300"/>
              <a:t> </a:t>
            </a:r>
            <a:r>
              <a:rPr lang="de-DE" altLang="de-DE" sz="1300" err="1"/>
              <a:t>cost</a:t>
            </a:r>
            <a:r>
              <a:rPr lang="de-DE" altLang="de-DE" sz="1300"/>
              <a:t> </a:t>
            </a:r>
            <a:r>
              <a:rPr lang="de-DE" altLang="de-DE" sz="1300" err="1"/>
              <a:t>of</a:t>
            </a:r>
            <a:r>
              <a:rPr lang="de-DE" altLang="de-DE" sz="1300"/>
              <a:t> </a:t>
            </a:r>
            <a:r>
              <a:rPr lang="de-DE" altLang="de-DE" sz="1300" err="1"/>
              <a:t>one</a:t>
            </a:r>
            <a:r>
              <a:rPr lang="de-DE" altLang="de-DE" sz="1300"/>
              <a:t> </a:t>
            </a:r>
            <a:r>
              <a:rPr lang="de-DE" altLang="de-DE" sz="1300" err="1"/>
              <a:t>billable</a:t>
            </a:r>
            <a:r>
              <a:rPr lang="de-DE" altLang="de-DE" sz="1300"/>
              <a:t> </a:t>
            </a:r>
            <a:r>
              <a:rPr lang="de-DE" altLang="de-DE" sz="1300" err="1"/>
              <a:t>hour</a:t>
            </a:r>
            <a:r>
              <a:rPr lang="de-DE" altLang="de-DE" sz="1300"/>
              <a:t> per </a:t>
            </a:r>
            <a:r>
              <a:rPr lang="de-DE" altLang="de-DE" sz="1300" err="1"/>
              <a:t>month</a:t>
            </a:r>
            <a:r>
              <a:rPr lang="de-DE" altLang="de-DE" sz="1300"/>
              <a:t> (€30 </a:t>
            </a:r>
            <a:r>
              <a:rPr lang="de-DE" altLang="de-DE" sz="1300" err="1"/>
              <a:t>vs</a:t>
            </a:r>
            <a:r>
              <a:rPr lang="de-DE" altLang="de-DE" sz="1300"/>
              <a:t> €100*), </a:t>
            </a:r>
            <a:r>
              <a:rPr lang="de-DE" altLang="de-DE" sz="1300" err="1"/>
              <a:t>we</a:t>
            </a:r>
            <a:r>
              <a:rPr lang="de-DE" altLang="de-DE" sz="1300"/>
              <a:t> </a:t>
            </a:r>
            <a:r>
              <a:rPr lang="de-DE" altLang="de-DE" sz="1300" err="1"/>
              <a:t>gain</a:t>
            </a:r>
            <a:r>
              <a:rPr lang="de-DE" altLang="de-DE" sz="1300"/>
              <a:t> </a:t>
            </a:r>
            <a:r>
              <a:rPr lang="de-DE" altLang="de-DE" sz="1300" err="1"/>
              <a:t>the</a:t>
            </a:r>
            <a:r>
              <a:rPr lang="de-DE" altLang="de-DE" sz="1300"/>
              <a:t> </a:t>
            </a:r>
            <a:r>
              <a:rPr lang="de-DE" altLang="de-DE" sz="1300" err="1"/>
              <a:t>capability</a:t>
            </a:r>
            <a:r>
              <a:rPr lang="de-DE" altLang="de-DE" sz="1300"/>
              <a:t> </a:t>
            </a:r>
            <a:r>
              <a:rPr lang="de-DE" altLang="de-DE" sz="1300" err="1"/>
              <a:t>to</a:t>
            </a:r>
            <a:r>
              <a:rPr lang="de-DE" altLang="de-DE" sz="1300"/>
              <a:t> handle urgent </a:t>
            </a:r>
            <a:r>
              <a:rPr lang="de-DE" altLang="de-DE" sz="1300" err="1"/>
              <a:t>document</a:t>
            </a:r>
            <a:r>
              <a:rPr lang="de-DE" altLang="de-DE" sz="1300"/>
              <a:t> </a:t>
            </a:r>
            <a:r>
              <a:rPr lang="de-DE" altLang="de-DE" sz="1300" err="1"/>
              <a:t>analysis</a:t>
            </a:r>
            <a:r>
              <a:rPr lang="de-DE" altLang="de-DE" sz="1300"/>
              <a:t> </a:t>
            </a:r>
            <a:r>
              <a:rPr lang="de-DE" altLang="de-DE" sz="1300" err="1"/>
              <a:t>requests</a:t>
            </a:r>
            <a:r>
              <a:rPr lang="de-DE" altLang="de-DE" sz="1300"/>
              <a:t> and </a:t>
            </a:r>
            <a:r>
              <a:rPr lang="de-DE" altLang="de-DE" sz="1300" err="1"/>
              <a:t>peak</a:t>
            </a:r>
            <a:r>
              <a:rPr lang="de-DE" altLang="de-DE" sz="1300"/>
              <a:t> </a:t>
            </a:r>
            <a:r>
              <a:rPr lang="de-DE" altLang="de-DE" sz="1300" err="1"/>
              <a:t>workloads</a:t>
            </a:r>
            <a:r>
              <a:rPr lang="de-DE" altLang="de-DE" sz="1300"/>
              <a:t> </a:t>
            </a:r>
            <a:r>
              <a:rPr lang="de-DE" altLang="de-DE" sz="1300" b="1" err="1"/>
              <a:t>without</a:t>
            </a:r>
            <a:r>
              <a:rPr lang="de-DE" altLang="de-DE" sz="1300" b="1"/>
              <a:t> </a:t>
            </a:r>
            <a:r>
              <a:rPr lang="de-DE" altLang="de-DE" sz="1300" b="1" err="1"/>
              <a:t>compromising</a:t>
            </a:r>
            <a:r>
              <a:rPr lang="de-DE" altLang="de-DE" sz="1300" b="1"/>
              <a:t> </a:t>
            </a:r>
            <a:r>
              <a:rPr lang="de-DE" altLang="de-DE" sz="1300" b="1" err="1"/>
              <a:t>quality</a:t>
            </a:r>
            <a:r>
              <a:rPr lang="de-DE" altLang="de-DE" sz="1300" b="1"/>
              <a:t> </a:t>
            </a:r>
            <a:r>
              <a:rPr lang="de-DE" altLang="de-DE" sz="1300" err="1"/>
              <a:t>or</a:t>
            </a:r>
            <a:r>
              <a:rPr lang="de-DE" altLang="de-DE" sz="1300"/>
              <a:t> </a:t>
            </a:r>
            <a:r>
              <a:rPr lang="de-DE" altLang="de-DE" sz="1300" err="1"/>
              <a:t>adding</a:t>
            </a:r>
            <a:r>
              <a:rPr lang="de-DE" altLang="de-DE" sz="1300"/>
              <a:t> </a:t>
            </a:r>
            <a:r>
              <a:rPr lang="de-DE" altLang="de-DE" sz="1300" err="1"/>
              <a:t>headcount</a:t>
            </a:r>
            <a:r>
              <a:rPr lang="de-DE" altLang="de-DE" sz="1300"/>
              <a:t> </a:t>
            </a:r>
          </a:p>
          <a:p>
            <a:endParaRPr lang="en-US"/>
          </a:p>
          <a:p>
            <a:r>
              <a:rPr lang="en-US" sz="1200"/>
              <a:t>Note: case was calculated by claude.ai within 10min. of prompt chains</a:t>
            </a:r>
          </a:p>
          <a:p>
            <a:endParaRPr lang="en-US" sz="1200"/>
          </a:p>
          <a:p>
            <a:r>
              <a:rPr lang="en-US" sz="1200"/>
              <a:t>*100€/h as costs, 3h for a summary of a large document.</a:t>
            </a:r>
          </a:p>
        </p:txBody>
      </p:sp>
    </p:spTree>
    <p:extLst>
      <p:ext uri="{BB962C8B-B14F-4D97-AF65-F5344CB8AC3E}">
        <p14:creationId xmlns:p14="http://schemas.microsoft.com/office/powerpoint/2010/main" val="2019298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90D19428-41A1-9533-FA36-A188ABADE7DE}"/>
              </a:ext>
            </a:extLst>
          </p:cNvPr>
          <p:cNvSpPr>
            <a:spLocks noGrp="1"/>
          </p:cNvSpPr>
          <p:nvPr>
            <p:ph type="body" sz="quarter" idx="2"/>
          </p:nvPr>
        </p:nvSpPr>
        <p:spPr/>
        <p:txBody>
          <a:bodyPr>
            <a:normAutofit/>
          </a:bodyPr>
          <a:lstStyle/>
          <a:p>
            <a:pPr algn="just"/>
            <a:r>
              <a:rPr lang="en-US" sz="3400" b="1"/>
              <a:t>Don’t reinvent the wheel!</a:t>
            </a:r>
          </a:p>
          <a:p>
            <a:pPr algn="just"/>
            <a:endParaRPr lang="en-US"/>
          </a:p>
          <a:p>
            <a:r>
              <a:rPr lang="en-US" i="1"/>
              <a:t>Share your prompt and commonly development further!</a:t>
            </a:r>
          </a:p>
          <a:p>
            <a:endParaRPr lang="en-US" i="1"/>
          </a:p>
          <a:p>
            <a:r>
              <a:rPr lang="en-US" i="1"/>
              <a:t>A good prompt is like a good piece of SW: it works (tested and validated).</a:t>
            </a:r>
            <a:endParaRPr lang="en-US"/>
          </a:p>
        </p:txBody>
      </p:sp>
      <p:pic>
        <p:nvPicPr>
          <p:cNvPr id="8" name="Bildplatzhalter 7">
            <a:extLst>
              <a:ext uri="{FF2B5EF4-FFF2-40B4-BE49-F238E27FC236}">
                <a16:creationId xmlns:a16="http://schemas.microsoft.com/office/drawing/2014/main" id="{B9702333-F5E3-639B-24E9-187FC740DBBF}"/>
              </a:ext>
            </a:extLst>
          </p:cNvPr>
          <p:cNvPicPr>
            <a:picLocks noGrp="1" noChangeAspect="1"/>
          </p:cNvPicPr>
          <p:nvPr>
            <p:ph type="pic" sz="quarter" idx="1"/>
          </p:nvPr>
        </p:nvPicPr>
        <p:blipFill>
          <a:blip r:embed="rId2"/>
          <a:srcRect l="24597" r="24597"/>
          <a:stretch>
            <a:fillRect/>
          </a:stretch>
        </p:blipFill>
        <p:spPr>
          <a:xfrm>
            <a:off x="0" y="0"/>
            <a:ext cx="5486400" cy="6170613"/>
          </a:xfrm>
          <a:prstGeom prst="rect">
            <a:avLst/>
          </a:prstGeom>
        </p:spPr>
      </p:pic>
    </p:spTree>
    <p:extLst>
      <p:ext uri="{BB962C8B-B14F-4D97-AF65-F5344CB8AC3E}">
        <p14:creationId xmlns:p14="http://schemas.microsoft.com/office/powerpoint/2010/main" val="4172198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75AE0E1-6B8B-6BE3-1B8C-6C3C0CA42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0969625" cy="6101394"/>
          </a:xfrm>
          <a:prstGeom prst="rect">
            <a:avLst/>
          </a:prstGeom>
        </p:spPr>
      </p:pic>
      <p:sp>
        <p:nvSpPr>
          <p:cNvPr id="9" name="Rectangle 8">
            <a:extLst>
              <a:ext uri="{FF2B5EF4-FFF2-40B4-BE49-F238E27FC236}">
                <a16:creationId xmlns:a16="http://schemas.microsoft.com/office/drawing/2014/main" id="{A6121458-6A56-76B0-B3F0-F88AED43C737}"/>
              </a:ext>
            </a:extLst>
          </p:cNvPr>
          <p:cNvSpPr/>
          <p:nvPr/>
        </p:nvSpPr>
        <p:spPr>
          <a:xfrm>
            <a:off x="720263" y="263427"/>
            <a:ext cx="4021669" cy="1412557"/>
          </a:xfrm>
          <a:prstGeom prst="rect">
            <a:avLst/>
          </a:prstGeom>
          <a:noFill/>
          <a:ln w="9525" cap="flat" cmpd="sng" algn="ctr">
            <a:noFill/>
            <a:prstDash val="solid"/>
          </a:ln>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sz="3200" b="1" i="0" u="none" strike="noStrike" kern="0" cap="none" spc="0" normalizeH="0" baseline="0" noProof="0">
                <a:ln>
                  <a:noFill/>
                </a:ln>
                <a:effectLst/>
                <a:uLnTx/>
                <a:uFillTx/>
                <a:latin typeface="Bosch Office Sans"/>
                <a:ea typeface="+mn-ea"/>
                <a:cs typeface="+mn-cs"/>
              </a:rPr>
              <a:t>Embrace the future</a:t>
            </a:r>
          </a:p>
          <a:p>
            <a:pPr marL="0" marR="0" indent="0" defTabSz="914400" eaLnBrk="1" fontAlgn="auto" latinLnBrk="0" hangingPunct="1">
              <a:lnSpc>
                <a:spcPct val="100000"/>
              </a:lnSpc>
              <a:spcBef>
                <a:spcPts val="0"/>
              </a:spcBef>
              <a:spcAft>
                <a:spcPts val="0"/>
              </a:spcAft>
              <a:buClrTx/>
              <a:buSzTx/>
              <a:buFontTx/>
              <a:buNone/>
              <a:tabLst/>
            </a:pPr>
            <a:r>
              <a:rPr kumimoji="0" lang="en-US" sz="2800" b="1" i="0" u="none" strike="noStrike" kern="0" cap="none" spc="0" normalizeH="0" baseline="0" noProof="0">
                <a:ln>
                  <a:noFill/>
                </a:ln>
                <a:effectLst/>
                <a:uLnTx/>
                <a:uFillTx/>
                <a:latin typeface="Bosch Office Sans"/>
                <a:ea typeface="+mn-ea"/>
                <a:cs typeface="+mn-cs"/>
              </a:rPr>
              <a:t>Enjoy AI</a:t>
            </a:r>
          </a:p>
        </p:txBody>
      </p:sp>
    </p:spTree>
    <p:extLst>
      <p:ext uri="{BB962C8B-B14F-4D97-AF65-F5344CB8AC3E}">
        <p14:creationId xmlns:p14="http://schemas.microsoft.com/office/powerpoint/2010/main" val="1386936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420719B9-6441-FF0C-41B6-CBC156D76024}"/>
              </a:ext>
            </a:extLst>
          </p:cNvPr>
          <p:cNvSpPr>
            <a:spLocks noGrp="1"/>
          </p:cNvSpPr>
          <p:nvPr>
            <p:ph type="pic" sz="quarter" idx="1"/>
          </p:nvPr>
        </p:nvSpPr>
        <p:spPr>
          <a:blipFill dpi="0" rotWithShape="1">
            <a:blip r:embed="rId2">
              <a:alphaModFix amt="70000"/>
            </a:blip>
            <a:srcRect/>
            <a:stretch>
              <a:fillRect t="-41000" b="-55000"/>
            </a:stretch>
          </a:blipFill>
        </p:spPr>
        <p:txBody>
          <a:bodyPr/>
          <a:lstStyle/>
          <a:p>
            <a:endParaRPr lang="de-DE"/>
          </a:p>
        </p:txBody>
      </p:sp>
      <p:sp>
        <p:nvSpPr>
          <p:cNvPr id="7" name="Textplatzhalter 6">
            <a:extLst>
              <a:ext uri="{FF2B5EF4-FFF2-40B4-BE49-F238E27FC236}">
                <a16:creationId xmlns:a16="http://schemas.microsoft.com/office/drawing/2014/main" id="{00524B95-7A42-BB44-EF86-60AB518D40EB}"/>
              </a:ext>
            </a:extLst>
          </p:cNvPr>
          <p:cNvSpPr>
            <a:spLocks noGrp="1"/>
          </p:cNvSpPr>
          <p:nvPr>
            <p:ph type="body" sz="quarter" idx="2"/>
          </p:nvPr>
        </p:nvSpPr>
        <p:spPr/>
        <p:txBody>
          <a:bodyPr>
            <a:normAutofit/>
          </a:bodyPr>
          <a:lstStyle/>
          <a:p>
            <a:r>
              <a:rPr lang="de-DE" sz="6000" b="1" err="1"/>
              <a:t>BackUp</a:t>
            </a:r>
            <a:endParaRPr lang="de-DE" sz="6000" b="1"/>
          </a:p>
        </p:txBody>
      </p:sp>
      <p:sp>
        <p:nvSpPr>
          <p:cNvPr id="5" name="Foliennummernplatzhalter 4">
            <a:extLst>
              <a:ext uri="{FF2B5EF4-FFF2-40B4-BE49-F238E27FC236}">
                <a16:creationId xmlns:a16="http://schemas.microsoft.com/office/drawing/2014/main" id="{FB85307E-4389-5754-B115-5686B8895FBC}"/>
              </a:ext>
            </a:extLst>
          </p:cNvPr>
          <p:cNvSpPr>
            <a:spLocks noGrp="1"/>
          </p:cNvSpPr>
          <p:nvPr>
            <p:ph type="sldNum" sz="quarter" idx="4294967295"/>
          </p:nvPr>
        </p:nvSpPr>
        <p:spPr>
          <a:xfrm>
            <a:off x="0" y="5665788"/>
            <a:ext cx="288925" cy="411162"/>
          </a:xfrm>
        </p:spPr>
        <p:txBody>
          <a:bodyPr/>
          <a:lstStyle/>
          <a:p>
            <a:fld id="{4898AEC0-503E-4FA4-859C-D0F72D6E3F79}" type="slidenum">
              <a:rPr lang="en-US" noProof="1" smtClean="0"/>
              <a:pPr/>
              <a:t>27</a:t>
            </a:fld>
            <a:endParaRPr lang="en-US" noProof="1"/>
          </a:p>
        </p:txBody>
      </p:sp>
    </p:spTree>
    <p:extLst>
      <p:ext uri="{BB962C8B-B14F-4D97-AF65-F5344CB8AC3E}">
        <p14:creationId xmlns:p14="http://schemas.microsoft.com/office/powerpoint/2010/main" val="2975346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9FA19F32-D1E0-56B4-66B1-BF5E298AD593}"/>
              </a:ext>
            </a:extLst>
          </p:cNvPr>
          <p:cNvSpPr/>
          <p:nvPr>
            <p:custDataLst>
              <p:tags r:id="rId1"/>
            </p:custDataLst>
          </p:nvPr>
        </p:nvSpPr>
        <p:spPr>
          <a:xfrm>
            <a:off x="207420" y="1295400"/>
            <a:ext cx="2160000" cy="4227136"/>
          </a:xfrm>
          <a:prstGeom prst="rect">
            <a:avLst/>
          </a:prstGeom>
          <a:solidFill>
            <a:srgbClr val="EFF1F2"/>
          </a:solidFill>
          <a:ln w="9525" cap="flat" cmpd="sng" algn="ctr">
            <a:noFill/>
            <a:prstDash val="solid"/>
          </a:ln>
          <a:effectLst/>
        </p:spPr>
        <p:txBody>
          <a:bodyPr rtlCol="0" anchor="ctr"/>
          <a:lstStyle/>
          <a:p>
            <a:pPr algn="ctr" defTabSz="914333"/>
            <a:endParaRPr lang="de-DE" kern="0">
              <a:solidFill>
                <a:srgbClr val="000000"/>
              </a:solidFill>
              <a:latin typeface="Bosch Office Sans"/>
            </a:endParaRPr>
          </a:p>
        </p:txBody>
      </p:sp>
      <p:sp>
        <p:nvSpPr>
          <p:cNvPr id="33" name="Rechteck 9">
            <a:extLst>
              <a:ext uri="{FF2B5EF4-FFF2-40B4-BE49-F238E27FC236}">
                <a16:creationId xmlns:a16="http://schemas.microsoft.com/office/drawing/2014/main" id="{48802513-C418-1C6D-968D-5D72ACC62D2E}"/>
              </a:ext>
            </a:extLst>
          </p:cNvPr>
          <p:cNvSpPr/>
          <p:nvPr>
            <p:custDataLst>
              <p:tags r:id="rId2"/>
            </p:custDataLst>
          </p:nvPr>
        </p:nvSpPr>
        <p:spPr>
          <a:xfrm>
            <a:off x="6644547" y="1295400"/>
            <a:ext cx="1980000" cy="4227136"/>
          </a:xfrm>
          <a:prstGeom prst="rect">
            <a:avLst/>
          </a:prstGeom>
          <a:solidFill>
            <a:srgbClr val="EFF1F2"/>
          </a:solidFill>
          <a:ln w="9525" cap="flat" cmpd="sng" algn="ctr">
            <a:noFill/>
            <a:prstDash val="solid"/>
          </a:ln>
          <a:effectLst/>
        </p:spPr>
        <p:txBody>
          <a:bodyPr rtlCol="0" anchor="ctr"/>
          <a:lstStyle/>
          <a:p>
            <a:pPr algn="ctr" defTabSz="914333"/>
            <a:endParaRPr lang="de-DE" kern="0">
              <a:solidFill>
                <a:srgbClr val="000000"/>
              </a:solidFill>
              <a:latin typeface="Bosch Office Sans"/>
            </a:endParaRPr>
          </a:p>
        </p:txBody>
      </p:sp>
      <p:sp>
        <p:nvSpPr>
          <p:cNvPr id="20" name="Titel 19">
            <a:extLst>
              <a:ext uri="{FF2B5EF4-FFF2-40B4-BE49-F238E27FC236}">
                <a16:creationId xmlns:a16="http://schemas.microsoft.com/office/drawing/2014/main" id="{371F29BB-6083-F097-CA70-B543F568AF41}"/>
              </a:ext>
            </a:extLst>
          </p:cNvPr>
          <p:cNvSpPr>
            <a:spLocks noGrp="1"/>
          </p:cNvSpPr>
          <p:nvPr>
            <p:ph type="title"/>
          </p:nvPr>
        </p:nvSpPr>
        <p:spPr/>
        <p:txBody>
          <a:bodyPr/>
          <a:lstStyle/>
          <a:p>
            <a:r>
              <a:rPr lang="en-US">
                <a:solidFill>
                  <a:schemeClr val="accent2"/>
                </a:solidFill>
              </a:rPr>
              <a:t>Available tools (focus: non-technical)</a:t>
            </a:r>
          </a:p>
        </p:txBody>
      </p:sp>
      <p:sp>
        <p:nvSpPr>
          <p:cNvPr id="24" name="Textplatzhalter 23">
            <a:extLst>
              <a:ext uri="{FF2B5EF4-FFF2-40B4-BE49-F238E27FC236}">
                <a16:creationId xmlns:a16="http://schemas.microsoft.com/office/drawing/2014/main" id="{1633C13B-03C3-A501-D7C7-D014A7F6D1D3}"/>
              </a:ext>
            </a:extLst>
          </p:cNvPr>
          <p:cNvSpPr>
            <a:spLocks noGrp="1"/>
          </p:cNvSpPr>
          <p:nvPr>
            <p:ph type="body" sz="quarter" idx="15"/>
          </p:nvPr>
        </p:nvSpPr>
        <p:spPr/>
        <p:txBody>
          <a:bodyPr/>
          <a:lstStyle/>
          <a:p>
            <a:r>
              <a:rPr lang="en-US" err="1"/>
              <a:t>AI@Bosch</a:t>
            </a:r>
            <a:endParaRPr lang="en-US"/>
          </a:p>
        </p:txBody>
      </p:sp>
      <p:sp>
        <p:nvSpPr>
          <p:cNvPr id="5" name="Foliennummernplatzhalter 4">
            <a:extLst>
              <a:ext uri="{FF2B5EF4-FFF2-40B4-BE49-F238E27FC236}">
                <a16:creationId xmlns:a16="http://schemas.microsoft.com/office/drawing/2014/main" id="{EB29A401-0ECA-A8B6-5CC9-5B2BD0CAAC7F}"/>
              </a:ext>
            </a:extLst>
          </p:cNvPr>
          <p:cNvSpPr>
            <a:spLocks noGrp="1"/>
          </p:cNvSpPr>
          <p:nvPr>
            <p:ph type="sldNum" sz="quarter" idx="12"/>
          </p:nvPr>
        </p:nvSpPr>
        <p:spPr/>
        <p:txBody>
          <a:bodyPr/>
          <a:lstStyle/>
          <a:p>
            <a:pPr defTabSz="914333"/>
            <a:fld id="{4898AEC0-503E-4FA4-859C-D0F72D6E3F79}" type="slidenum">
              <a:rPr lang="en-US" noProof="1">
                <a:latin typeface="Bosch Office Sans"/>
              </a:rPr>
              <a:pPr defTabSz="914333"/>
              <a:t>28</a:t>
            </a:fld>
            <a:endParaRPr lang="en-US" noProof="1">
              <a:latin typeface="Bosch Office Sans"/>
            </a:endParaRPr>
          </a:p>
        </p:txBody>
      </p:sp>
      <p:sp>
        <p:nvSpPr>
          <p:cNvPr id="11" name="TextBox 19">
            <a:extLst>
              <a:ext uri="{FF2B5EF4-FFF2-40B4-BE49-F238E27FC236}">
                <a16:creationId xmlns:a16="http://schemas.microsoft.com/office/drawing/2014/main" id="{0E782501-9AD8-341C-8F41-992F77E0F002}"/>
              </a:ext>
            </a:extLst>
          </p:cNvPr>
          <p:cNvSpPr txBox="1"/>
          <p:nvPr>
            <p:custDataLst>
              <p:tags r:id="rId3"/>
            </p:custDataLst>
          </p:nvPr>
        </p:nvSpPr>
        <p:spPr>
          <a:xfrm>
            <a:off x="205419" y="2118818"/>
            <a:ext cx="2160000" cy="2302656"/>
          </a:xfrm>
          <a:prstGeom prst="rect">
            <a:avLst/>
          </a:prstGeom>
          <a:noFill/>
        </p:spPr>
        <p:txBody>
          <a:bodyPr wrap="square" lIns="143995" tIns="0" rIns="144000" bIns="0" rtlCol="0" anchor="t" anchorCtr="0">
            <a:noAutofit/>
          </a:bodyPr>
          <a:lstStyle/>
          <a:p>
            <a:pPr marL="171450" indent="-171450" defTabSz="914266">
              <a:spcBef>
                <a:spcPts val="500"/>
              </a:spcBef>
              <a:buFont typeface="Wingdings" panose="05000000000000000000" pitchFamily="2" charset="2"/>
              <a:buChar char="§"/>
              <a:defRPr/>
            </a:pPr>
            <a:r>
              <a:rPr lang="en-US" sz="1200" b="1">
                <a:solidFill>
                  <a:prstClr val="black"/>
                </a:solidFill>
              </a:rPr>
              <a:t>AI-supported text generator </a:t>
            </a:r>
            <a:r>
              <a:rPr lang="en-US" sz="1200">
                <a:solidFill>
                  <a:prstClr val="black"/>
                </a:solidFill>
              </a:rPr>
              <a:t>based on ChatGPT (Generative Pre-trained Transformer) </a:t>
            </a:r>
          </a:p>
          <a:p>
            <a:pPr marL="171450" indent="-171450" defTabSz="914266">
              <a:spcBef>
                <a:spcPts val="500"/>
              </a:spcBef>
              <a:buFont typeface="Wingdings" panose="05000000000000000000" pitchFamily="2" charset="2"/>
              <a:buChar char="§"/>
              <a:defRPr/>
            </a:pPr>
            <a:r>
              <a:rPr lang="en-US" sz="1200">
                <a:solidFill>
                  <a:prstClr val="black"/>
                </a:solidFill>
              </a:rPr>
              <a:t>Designed to support all Bosch associates in their daily work</a:t>
            </a:r>
          </a:p>
          <a:p>
            <a:pPr marL="171450" indent="-171450" defTabSz="914266">
              <a:spcBef>
                <a:spcPts val="500"/>
              </a:spcBef>
              <a:buFont typeface="Wingdings" panose="05000000000000000000" pitchFamily="2" charset="2"/>
              <a:buChar char="§"/>
              <a:defRPr/>
            </a:pPr>
            <a:r>
              <a:rPr lang="en-US" sz="1200">
                <a:solidFill>
                  <a:prstClr val="black"/>
                </a:solidFill>
              </a:rPr>
              <a:t>Supports a variety of tasks such as summarizing, translating or revising texts</a:t>
            </a:r>
          </a:p>
          <a:p>
            <a:pPr marL="171450" indent="-171450" defTabSz="914266">
              <a:spcBef>
                <a:spcPts val="500"/>
              </a:spcBef>
              <a:buFont typeface="Wingdings" panose="05000000000000000000" pitchFamily="2" charset="2"/>
              <a:buChar char="§"/>
              <a:defRPr/>
            </a:pPr>
            <a:r>
              <a:rPr lang="en-US" sz="1200" b="1">
                <a:solidFill>
                  <a:prstClr val="black"/>
                </a:solidFill>
              </a:rPr>
              <a:t>Pay attention </a:t>
            </a:r>
            <a:r>
              <a:rPr lang="en-US" sz="1200">
                <a:solidFill>
                  <a:prstClr val="black"/>
                </a:solidFill>
              </a:rPr>
              <a:t>to </a:t>
            </a:r>
            <a:r>
              <a:rPr lang="en-US" sz="1200" err="1">
                <a:solidFill>
                  <a:srgbClr val="007BC0"/>
                </a:solidFill>
                <a:hlinkClick r:id="rId14">
                  <a:extLst>
                    <a:ext uri="{A12FA001-AC4F-418D-AE19-62706E023703}">
                      <ahyp:hlinkClr xmlns:ahyp="http://schemas.microsoft.com/office/drawing/2018/hyperlinkcolor" val="tx"/>
                    </a:ext>
                  </a:extLst>
                </a:hlinkClick>
              </a:rPr>
              <a:t>AskBosch</a:t>
            </a:r>
            <a:r>
              <a:rPr lang="en-US" sz="1200">
                <a:solidFill>
                  <a:srgbClr val="007BC0"/>
                </a:solidFill>
                <a:hlinkClick r:id="rId14">
                  <a:extLst>
                    <a:ext uri="{A12FA001-AC4F-418D-AE19-62706E023703}">
                      <ahyp:hlinkClr xmlns:ahyp="http://schemas.microsoft.com/office/drawing/2018/hyperlinkcolor" val="tx"/>
                    </a:ext>
                  </a:extLst>
                </a:hlinkClick>
              </a:rPr>
              <a:t> guidelines</a:t>
            </a:r>
            <a:endParaRPr lang="en-US" sz="1200" b="1">
              <a:solidFill>
                <a:srgbClr val="007BC0"/>
              </a:solidFill>
              <a:latin typeface="Bosch Office Sans"/>
            </a:endParaRPr>
          </a:p>
          <a:p>
            <a:pPr marL="171450" indent="-171450" defTabSz="914266">
              <a:spcBef>
                <a:spcPts val="500"/>
              </a:spcBef>
              <a:buFont typeface="Wingdings" panose="05000000000000000000" pitchFamily="2" charset="2"/>
              <a:buChar char="§"/>
              <a:defRPr/>
            </a:pPr>
            <a:endParaRPr lang="de-DE" sz="1200">
              <a:solidFill>
                <a:srgbClr val="007BC0"/>
              </a:solidFill>
            </a:endParaRPr>
          </a:p>
        </p:txBody>
      </p:sp>
      <p:sp>
        <p:nvSpPr>
          <p:cNvPr id="31" name="TextBox 19">
            <a:extLst>
              <a:ext uri="{FF2B5EF4-FFF2-40B4-BE49-F238E27FC236}">
                <a16:creationId xmlns:a16="http://schemas.microsoft.com/office/drawing/2014/main" id="{7B9BE82C-053D-F17D-6424-EDBB3BA96887}"/>
              </a:ext>
            </a:extLst>
          </p:cNvPr>
          <p:cNvSpPr txBox="1"/>
          <p:nvPr>
            <p:custDataLst>
              <p:tags r:id="rId4"/>
            </p:custDataLst>
          </p:nvPr>
        </p:nvSpPr>
        <p:spPr>
          <a:xfrm>
            <a:off x="6644546" y="2118818"/>
            <a:ext cx="1980000" cy="923997"/>
          </a:xfrm>
          <a:prstGeom prst="rect">
            <a:avLst/>
          </a:prstGeom>
          <a:noFill/>
        </p:spPr>
        <p:txBody>
          <a:bodyPr wrap="square" lIns="143995" tIns="0" rIns="144000" bIns="0" rtlCol="0" anchor="t" anchorCtr="0">
            <a:noAutofit/>
          </a:bodyPr>
          <a:lstStyle/>
          <a:p>
            <a:pPr marL="171450" indent="-171450" defTabSz="914266">
              <a:spcBef>
                <a:spcPts val="500"/>
              </a:spcBef>
              <a:buFont typeface="Wingdings" panose="05000000000000000000" pitchFamily="2" charset="2"/>
              <a:buChar char="§"/>
              <a:defRPr/>
            </a:pPr>
            <a:r>
              <a:rPr lang="en-US" sz="1200"/>
              <a:t>Exploring the power of </a:t>
            </a:r>
            <a:r>
              <a:rPr lang="en-US" sz="1200" err="1"/>
              <a:t>GenAI</a:t>
            </a:r>
            <a:r>
              <a:rPr lang="en-US" sz="1200"/>
              <a:t> in action (PoC): Translation, Image Generation, Content Generation and Chatbot</a:t>
            </a:r>
          </a:p>
          <a:p>
            <a:pPr marL="171450" indent="-171450" defTabSz="914266">
              <a:spcBef>
                <a:spcPts val="500"/>
              </a:spcBef>
              <a:buFont typeface="Wingdings" panose="05000000000000000000" pitchFamily="2" charset="2"/>
              <a:buChar char="§"/>
              <a:defRPr/>
            </a:pPr>
            <a:r>
              <a:rPr lang="en-US" sz="1200"/>
              <a:t>Images may not be used externally or commercially. Also, the results are unlikely to comply with the Bosch brand guidelines.</a:t>
            </a:r>
          </a:p>
          <a:p>
            <a:pPr defTabSz="914266">
              <a:spcBef>
                <a:spcPts val="500"/>
              </a:spcBef>
              <a:defRPr/>
            </a:pPr>
            <a:endParaRPr lang="en-US" sz="1200" b="1">
              <a:solidFill>
                <a:srgbClr val="007BC0"/>
              </a:solidFill>
              <a:latin typeface="Bosch Office Sans"/>
            </a:endParaRPr>
          </a:p>
          <a:p>
            <a:pPr marL="171450" indent="-171450" defTabSz="914266">
              <a:spcBef>
                <a:spcPts val="500"/>
              </a:spcBef>
              <a:buFont typeface="Wingdings" panose="05000000000000000000" pitchFamily="2" charset="2"/>
              <a:buChar char="§"/>
              <a:defRPr/>
            </a:pPr>
            <a:endParaRPr lang="de-DE" sz="1200">
              <a:solidFill>
                <a:srgbClr val="007BC0"/>
              </a:solidFill>
            </a:endParaRPr>
          </a:p>
        </p:txBody>
      </p:sp>
      <p:sp>
        <p:nvSpPr>
          <p:cNvPr id="34" name="Rectangle 33">
            <a:extLst>
              <a:ext uri="{FF2B5EF4-FFF2-40B4-BE49-F238E27FC236}">
                <a16:creationId xmlns:a16="http://schemas.microsoft.com/office/drawing/2014/main" id="{D1E89C1B-7AAE-4275-C36B-87E7331A2E83}"/>
              </a:ext>
            </a:extLst>
          </p:cNvPr>
          <p:cNvSpPr/>
          <p:nvPr/>
        </p:nvSpPr>
        <p:spPr>
          <a:xfrm>
            <a:off x="205419" y="1295400"/>
            <a:ext cx="2160000" cy="724966"/>
          </a:xfrm>
          <a:prstGeom prst="rect">
            <a:avLst/>
          </a:prstGeom>
          <a:solidFill>
            <a:srgbClr val="007BC0"/>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600" b="1" kern="0">
                <a:solidFill>
                  <a:schemeClr val="bg1"/>
                </a:solidFill>
                <a:latin typeface="Bosch Office Sans"/>
              </a:rPr>
              <a:t>AskBosch</a:t>
            </a:r>
            <a:endParaRPr kumimoji="0" lang="en-US" sz="1600" b="1" i="0" u="none" strike="noStrike" kern="0" cap="none" spc="0" normalizeH="0" baseline="0" noProof="0">
              <a:ln>
                <a:noFill/>
              </a:ln>
              <a:solidFill>
                <a:schemeClr val="bg1"/>
              </a:solidFill>
              <a:effectLst/>
              <a:uLnTx/>
              <a:uFillTx/>
              <a:latin typeface="Bosch Office Sans"/>
              <a:ea typeface="+mn-ea"/>
              <a:cs typeface="+mn-cs"/>
            </a:endParaRPr>
          </a:p>
        </p:txBody>
      </p:sp>
      <p:sp>
        <p:nvSpPr>
          <p:cNvPr id="36" name="Rectangle 35">
            <a:extLst>
              <a:ext uri="{FF2B5EF4-FFF2-40B4-BE49-F238E27FC236}">
                <a16:creationId xmlns:a16="http://schemas.microsoft.com/office/drawing/2014/main" id="{62BB0BA3-4479-58C2-56AA-39BFB3815573}"/>
              </a:ext>
            </a:extLst>
          </p:cNvPr>
          <p:cNvSpPr/>
          <p:nvPr/>
        </p:nvSpPr>
        <p:spPr>
          <a:xfrm>
            <a:off x="6648147" y="1295400"/>
            <a:ext cx="1980000" cy="724966"/>
          </a:xfrm>
          <a:prstGeom prst="rect">
            <a:avLst/>
          </a:prstGeom>
          <a:solidFill>
            <a:srgbClr val="18837E"/>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600" b="1" kern="0" err="1">
                <a:solidFill>
                  <a:schemeClr val="bg1"/>
                </a:solidFill>
                <a:latin typeface="Bosch Office Sans"/>
              </a:rPr>
              <a:t>GenAI</a:t>
            </a:r>
            <a:r>
              <a:rPr lang="en-US" sz="1600" b="1" kern="0">
                <a:solidFill>
                  <a:schemeClr val="bg1"/>
                </a:solidFill>
                <a:latin typeface="Bosch Office Sans"/>
              </a:rPr>
              <a:t> </a:t>
            </a:r>
            <a:br>
              <a:rPr lang="en-US" sz="1600" b="1" kern="0">
                <a:solidFill>
                  <a:schemeClr val="bg1"/>
                </a:solidFill>
                <a:latin typeface="Bosch Office Sans"/>
              </a:rPr>
            </a:br>
            <a:r>
              <a:rPr lang="en-US" sz="1600" b="1" kern="0">
                <a:solidFill>
                  <a:schemeClr val="bg1"/>
                </a:solidFill>
                <a:latin typeface="Bosch Office Sans"/>
              </a:rPr>
              <a:t>Playground</a:t>
            </a:r>
          </a:p>
        </p:txBody>
      </p:sp>
      <p:pic>
        <p:nvPicPr>
          <p:cNvPr id="38" name="Graphic 37">
            <a:extLst>
              <a:ext uri="{FF2B5EF4-FFF2-40B4-BE49-F238E27FC236}">
                <a16:creationId xmlns:a16="http://schemas.microsoft.com/office/drawing/2014/main" id="{97F015F1-691C-CD39-3EE7-2529307FF9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77177" y="4703793"/>
            <a:ext cx="860402" cy="860402"/>
          </a:xfrm>
          <a:prstGeom prst="rect">
            <a:avLst/>
          </a:prstGeom>
        </p:spPr>
      </p:pic>
      <p:sp>
        <p:nvSpPr>
          <p:cNvPr id="43" name="Oval 42">
            <a:extLst>
              <a:ext uri="{FF2B5EF4-FFF2-40B4-BE49-F238E27FC236}">
                <a16:creationId xmlns:a16="http://schemas.microsoft.com/office/drawing/2014/main" id="{8E92EF49-E8D9-538D-E819-97CD0354EE40}"/>
              </a:ext>
            </a:extLst>
          </p:cNvPr>
          <p:cNvSpPr/>
          <p:nvPr/>
        </p:nvSpPr>
        <p:spPr>
          <a:xfrm>
            <a:off x="415726" y="4824870"/>
            <a:ext cx="540000" cy="540000"/>
          </a:xfrm>
          <a:prstGeom prst="ellipse">
            <a:avLst/>
          </a:prstGeom>
          <a:solidFill>
            <a:srgbClr val="007BC0"/>
          </a:solidFill>
          <a:ln w="9525" cap="flat" cmpd="sng" algn="ctr">
            <a:noFill/>
            <a:prstDash val="solid"/>
          </a:ln>
          <a:effectLst/>
        </p:spPr>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hlinkClick r:id="rId17">
                  <a:extLst>
                    <a:ext uri="{A12FA001-AC4F-418D-AE19-62706E023703}">
                      <ahyp:hlinkClr xmlns:ahyp="http://schemas.microsoft.com/office/drawing/2018/hyperlinkcolor" val="tx"/>
                    </a:ext>
                  </a:extLst>
                </a:hlinkClick>
              </a:rPr>
              <a:t>Link</a:t>
            </a:r>
            <a:endParaRPr kumimoji="0" lang="en-US" sz="1200" b="1" i="0" u="none" strike="noStrike" kern="0" cap="none" spc="0" normalizeH="0" baseline="0" noProof="0">
              <a:ln>
                <a:noFill/>
              </a:ln>
              <a:solidFill>
                <a:schemeClr val="bg1"/>
              </a:solidFill>
              <a:effectLst/>
              <a:uLnTx/>
              <a:uFillTx/>
              <a:latin typeface="Bosch Office Sans"/>
              <a:ea typeface="+mn-ea"/>
              <a:cs typeface="+mn-cs"/>
            </a:endParaRPr>
          </a:p>
        </p:txBody>
      </p:sp>
      <p:sp>
        <p:nvSpPr>
          <p:cNvPr id="45" name="Oval 44">
            <a:extLst>
              <a:ext uri="{FF2B5EF4-FFF2-40B4-BE49-F238E27FC236}">
                <a16:creationId xmlns:a16="http://schemas.microsoft.com/office/drawing/2014/main" id="{73121472-580F-7924-ABD4-104DBC0F70A1}"/>
              </a:ext>
            </a:extLst>
          </p:cNvPr>
          <p:cNvSpPr/>
          <p:nvPr/>
        </p:nvSpPr>
        <p:spPr>
          <a:xfrm>
            <a:off x="6848739" y="4818984"/>
            <a:ext cx="540000" cy="540000"/>
          </a:xfrm>
          <a:prstGeom prst="ellipse">
            <a:avLst/>
          </a:prstGeom>
          <a:solidFill>
            <a:srgbClr val="18837E"/>
          </a:solidFill>
          <a:ln w="9525" cap="flat" cmpd="sng" algn="ctr">
            <a:noFill/>
            <a:prstDash val="solid"/>
          </a:ln>
          <a:effectLst/>
        </p:spPr>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hlinkClick r:id="rId18">
                  <a:extLst>
                    <a:ext uri="{A12FA001-AC4F-418D-AE19-62706E023703}">
                      <ahyp:hlinkClr xmlns:ahyp="http://schemas.microsoft.com/office/drawing/2018/hyperlinkcolor" val="tx"/>
                    </a:ext>
                  </a:extLst>
                </a:hlinkClick>
              </a:rPr>
              <a:t>Link</a:t>
            </a:r>
            <a:endParaRPr kumimoji="0" lang="en-US" sz="1200" b="1" i="0" u="none" strike="noStrike" kern="0" cap="none" spc="0" normalizeH="0" baseline="0" noProof="0">
              <a:ln>
                <a:noFill/>
              </a:ln>
              <a:solidFill>
                <a:schemeClr val="bg1"/>
              </a:solidFill>
              <a:effectLst/>
              <a:uLnTx/>
              <a:uFillTx/>
              <a:latin typeface="Bosch Office Sans"/>
              <a:ea typeface="+mn-ea"/>
              <a:cs typeface="+mn-cs"/>
            </a:endParaRPr>
          </a:p>
        </p:txBody>
      </p:sp>
      <p:pic>
        <p:nvPicPr>
          <p:cNvPr id="3" name="Graphic 2">
            <a:extLst>
              <a:ext uri="{FF2B5EF4-FFF2-40B4-BE49-F238E27FC236}">
                <a16:creationId xmlns:a16="http://schemas.microsoft.com/office/drawing/2014/main" id="{CB320004-B55F-ABB8-D366-AACAC2164AC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24035" y="4673607"/>
            <a:ext cx="860402" cy="860402"/>
          </a:xfrm>
          <a:prstGeom prst="rect">
            <a:avLst/>
          </a:prstGeom>
        </p:spPr>
      </p:pic>
      <p:sp>
        <p:nvSpPr>
          <p:cNvPr id="2" name="Rechteck 9">
            <a:extLst>
              <a:ext uri="{FF2B5EF4-FFF2-40B4-BE49-F238E27FC236}">
                <a16:creationId xmlns:a16="http://schemas.microsoft.com/office/drawing/2014/main" id="{AF58001F-05D3-BC22-19E4-96EC4C7369BA}"/>
              </a:ext>
            </a:extLst>
          </p:cNvPr>
          <p:cNvSpPr/>
          <p:nvPr>
            <p:custDataLst>
              <p:tags r:id="rId5"/>
            </p:custDataLst>
          </p:nvPr>
        </p:nvSpPr>
        <p:spPr>
          <a:xfrm>
            <a:off x="4541070" y="1295400"/>
            <a:ext cx="1980000" cy="4227136"/>
          </a:xfrm>
          <a:prstGeom prst="rect">
            <a:avLst/>
          </a:prstGeom>
          <a:solidFill>
            <a:srgbClr val="EFF1F2"/>
          </a:solidFill>
          <a:ln w="9525" cap="flat" cmpd="sng" algn="ctr">
            <a:noFill/>
            <a:prstDash val="solid"/>
          </a:ln>
          <a:effectLst/>
        </p:spPr>
        <p:txBody>
          <a:bodyPr rtlCol="0" anchor="ctr"/>
          <a:lstStyle/>
          <a:p>
            <a:pPr algn="ctr" defTabSz="914333"/>
            <a:endParaRPr lang="de-DE" kern="0">
              <a:solidFill>
                <a:srgbClr val="000000"/>
              </a:solidFill>
              <a:latin typeface="Bosch Office Sans"/>
            </a:endParaRPr>
          </a:p>
        </p:txBody>
      </p:sp>
      <p:sp>
        <p:nvSpPr>
          <p:cNvPr id="4" name="TextBox 19">
            <a:extLst>
              <a:ext uri="{FF2B5EF4-FFF2-40B4-BE49-F238E27FC236}">
                <a16:creationId xmlns:a16="http://schemas.microsoft.com/office/drawing/2014/main" id="{13EDCE37-2C03-454E-DAFE-8ED881D0FE5E}"/>
              </a:ext>
            </a:extLst>
          </p:cNvPr>
          <p:cNvSpPr txBox="1"/>
          <p:nvPr>
            <p:custDataLst>
              <p:tags r:id="rId6"/>
            </p:custDataLst>
          </p:nvPr>
        </p:nvSpPr>
        <p:spPr>
          <a:xfrm>
            <a:off x="4541069" y="2118818"/>
            <a:ext cx="1980000" cy="923997"/>
          </a:xfrm>
          <a:prstGeom prst="rect">
            <a:avLst/>
          </a:prstGeom>
          <a:noFill/>
        </p:spPr>
        <p:txBody>
          <a:bodyPr wrap="square" lIns="143995" tIns="0" rIns="144000" bIns="0" rtlCol="0" anchor="t" anchorCtr="0">
            <a:noAutofit/>
          </a:bodyPr>
          <a:lstStyle/>
          <a:p>
            <a:pPr marL="171450" indent="-171450" defTabSz="914266">
              <a:spcBef>
                <a:spcPts val="500"/>
              </a:spcBef>
              <a:buFont typeface="Wingdings" panose="05000000000000000000" pitchFamily="2" charset="2"/>
              <a:buChar char="§"/>
              <a:defRPr/>
            </a:pPr>
            <a:r>
              <a:rPr lang="en-US" sz="1200" b="1"/>
              <a:t>AI video software </a:t>
            </a:r>
            <a:r>
              <a:rPr lang="en-US" sz="1200"/>
              <a:t>to create professional videos from text</a:t>
            </a:r>
          </a:p>
          <a:p>
            <a:pPr marL="171450" indent="-171450" defTabSz="914266">
              <a:spcBef>
                <a:spcPts val="500"/>
              </a:spcBef>
              <a:buFont typeface="Wingdings" panose="05000000000000000000" pitchFamily="2" charset="2"/>
              <a:buChar char="§"/>
              <a:defRPr/>
            </a:pPr>
            <a:r>
              <a:rPr lang="en-US" sz="1200"/>
              <a:t>300+ avatars speaking with voices in 120+ languages</a:t>
            </a:r>
            <a:br>
              <a:rPr lang="en-US" sz="1200"/>
            </a:br>
            <a:r>
              <a:rPr lang="en-US" sz="1200"/>
              <a:t>(including translation)</a:t>
            </a:r>
          </a:p>
          <a:p>
            <a:pPr marL="171450" indent="-171450" defTabSz="914266">
              <a:spcBef>
                <a:spcPts val="500"/>
              </a:spcBef>
              <a:buFont typeface="Wingdings" panose="05000000000000000000" pitchFamily="2" charset="2"/>
              <a:buChar char="§"/>
              <a:defRPr/>
            </a:pPr>
            <a:r>
              <a:rPr lang="en-US" sz="1200"/>
              <a:t>Creates more </a:t>
            </a:r>
            <a:r>
              <a:rPr lang="en-US" sz="1200" b="1"/>
              <a:t>engaging contents </a:t>
            </a:r>
            <a:r>
              <a:rPr lang="en-US" sz="1200"/>
              <a:t>easily, for eLearning, marketing, associate and customer training etc.</a:t>
            </a:r>
          </a:p>
          <a:p>
            <a:pPr marL="171450" indent="-171450" defTabSz="914266">
              <a:spcBef>
                <a:spcPts val="500"/>
              </a:spcBef>
              <a:buFont typeface="Wingdings" panose="05000000000000000000" pitchFamily="2" charset="2"/>
              <a:buChar char="§"/>
              <a:defRPr/>
            </a:pPr>
            <a:endParaRPr lang="de-DE" sz="1200">
              <a:solidFill>
                <a:srgbClr val="007BC0"/>
              </a:solidFill>
            </a:endParaRPr>
          </a:p>
        </p:txBody>
      </p:sp>
      <p:sp>
        <p:nvSpPr>
          <p:cNvPr id="6" name="Rectangle 35">
            <a:extLst>
              <a:ext uri="{FF2B5EF4-FFF2-40B4-BE49-F238E27FC236}">
                <a16:creationId xmlns:a16="http://schemas.microsoft.com/office/drawing/2014/main" id="{8F19D968-BFB2-610B-10A7-9008D59C01A4}"/>
              </a:ext>
            </a:extLst>
          </p:cNvPr>
          <p:cNvSpPr/>
          <p:nvPr/>
        </p:nvSpPr>
        <p:spPr>
          <a:xfrm>
            <a:off x="4544670" y="1295400"/>
            <a:ext cx="1980000" cy="724966"/>
          </a:xfrm>
          <a:prstGeom prst="rect">
            <a:avLst/>
          </a:prstGeom>
          <a:solidFill>
            <a:srgbClr val="0A4F4B"/>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600" b="1" kern="0" err="1">
                <a:solidFill>
                  <a:schemeClr val="bg1"/>
                </a:solidFill>
                <a:latin typeface="Bosch Office Sans"/>
              </a:rPr>
              <a:t>Synthesia</a:t>
            </a:r>
            <a:endParaRPr lang="en-US" sz="1600" b="1" kern="0">
              <a:solidFill>
                <a:schemeClr val="bg1"/>
              </a:solidFill>
              <a:latin typeface="Bosch Office Sans"/>
            </a:endParaRPr>
          </a:p>
        </p:txBody>
      </p:sp>
      <p:sp>
        <p:nvSpPr>
          <p:cNvPr id="7" name="Oval 44">
            <a:extLst>
              <a:ext uri="{FF2B5EF4-FFF2-40B4-BE49-F238E27FC236}">
                <a16:creationId xmlns:a16="http://schemas.microsoft.com/office/drawing/2014/main" id="{FEBAFE24-90FC-BD9A-AC1C-4039FCCB8977}"/>
              </a:ext>
            </a:extLst>
          </p:cNvPr>
          <p:cNvSpPr/>
          <p:nvPr/>
        </p:nvSpPr>
        <p:spPr>
          <a:xfrm>
            <a:off x="4745262" y="4818984"/>
            <a:ext cx="540000" cy="540000"/>
          </a:xfrm>
          <a:prstGeom prst="ellipse">
            <a:avLst/>
          </a:prstGeom>
          <a:solidFill>
            <a:srgbClr val="0A4F4B"/>
          </a:solidFill>
          <a:ln w="9525" cap="flat" cmpd="sng" algn="ctr">
            <a:noFill/>
            <a:prstDash val="solid"/>
          </a:ln>
          <a:effectLst/>
        </p:spPr>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hlinkClick r:id="rId21">
                  <a:extLst>
                    <a:ext uri="{A12FA001-AC4F-418D-AE19-62706E023703}">
                      <ahyp:hlinkClr xmlns:ahyp="http://schemas.microsoft.com/office/drawing/2018/hyperlinkcolor" val="tx"/>
                    </a:ext>
                  </a:extLst>
                </a:hlinkClick>
              </a:rPr>
              <a:t>Link</a:t>
            </a:r>
            <a:endParaRPr kumimoji="0" lang="en-US" sz="1200" b="1" i="0" u="none" strike="noStrike" kern="0" cap="none" spc="0" normalizeH="0" baseline="0" noProof="0">
              <a:ln>
                <a:noFill/>
              </a:ln>
              <a:solidFill>
                <a:schemeClr val="bg1"/>
              </a:solidFill>
              <a:effectLst/>
              <a:uLnTx/>
              <a:uFillTx/>
              <a:latin typeface="Bosch Office Sans"/>
              <a:ea typeface="+mn-ea"/>
              <a:cs typeface="+mn-cs"/>
            </a:endParaRPr>
          </a:p>
        </p:txBody>
      </p:sp>
      <p:pic>
        <p:nvPicPr>
          <p:cNvPr id="9" name="Grafik 8">
            <a:extLst>
              <a:ext uri="{FF2B5EF4-FFF2-40B4-BE49-F238E27FC236}">
                <a16:creationId xmlns:a16="http://schemas.microsoft.com/office/drawing/2014/main" id="{29D95937-4B19-97AD-F634-D41807FB45E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61622" y="4579050"/>
            <a:ext cx="792965" cy="792965"/>
          </a:xfrm>
          <a:prstGeom prst="rect">
            <a:avLst/>
          </a:prstGeom>
        </p:spPr>
      </p:pic>
      <p:sp>
        <p:nvSpPr>
          <p:cNvPr id="14" name="Rechteck 13">
            <a:extLst>
              <a:ext uri="{FF2B5EF4-FFF2-40B4-BE49-F238E27FC236}">
                <a16:creationId xmlns:a16="http://schemas.microsoft.com/office/drawing/2014/main" id="{AEC0F9C3-AFCB-6AEC-117B-0560756D30D7}"/>
              </a:ext>
            </a:extLst>
          </p:cNvPr>
          <p:cNvSpPr/>
          <p:nvPr>
            <p:custDataLst>
              <p:tags r:id="rId7"/>
            </p:custDataLst>
          </p:nvPr>
        </p:nvSpPr>
        <p:spPr>
          <a:xfrm>
            <a:off x="2506342" y="1295400"/>
            <a:ext cx="1876359" cy="2510246"/>
          </a:xfrm>
          <a:prstGeom prst="rect">
            <a:avLst/>
          </a:prstGeom>
          <a:solidFill>
            <a:srgbClr val="EFF1F2"/>
          </a:solidFill>
          <a:ln w="9525" cap="flat" cmpd="sng" algn="ctr">
            <a:noFill/>
            <a:prstDash val="solid"/>
          </a:ln>
          <a:effectLst/>
        </p:spPr>
        <p:txBody>
          <a:bodyPr rtlCol="0" anchor="ctr"/>
          <a:lstStyle/>
          <a:p>
            <a:pPr algn="ctr" defTabSz="914333"/>
            <a:endParaRPr lang="de-DE" kern="0">
              <a:solidFill>
                <a:srgbClr val="000000"/>
              </a:solidFill>
              <a:latin typeface="Bosch Office Sans"/>
            </a:endParaRPr>
          </a:p>
        </p:txBody>
      </p:sp>
      <p:sp>
        <p:nvSpPr>
          <p:cNvPr id="15" name="TextBox 19">
            <a:extLst>
              <a:ext uri="{FF2B5EF4-FFF2-40B4-BE49-F238E27FC236}">
                <a16:creationId xmlns:a16="http://schemas.microsoft.com/office/drawing/2014/main" id="{24C93F85-1C24-DC74-CEEC-70D41EB1890F}"/>
              </a:ext>
            </a:extLst>
          </p:cNvPr>
          <p:cNvSpPr txBox="1"/>
          <p:nvPr>
            <p:custDataLst>
              <p:tags r:id="rId8"/>
            </p:custDataLst>
          </p:nvPr>
        </p:nvSpPr>
        <p:spPr>
          <a:xfrm>
            <a:off x="2441652" y="1891487"/>
            <a:ext cx="1909595" cy="834296"/>
          </a:xfrm>
          <a:prstGeom prst="rect">
            <a:avLst/>
          </a:prstGeom>
          <a:noFill/>
        </p:spPr>
        <p:txBody>
          <a:bodyPr wrap="square" lIns="143995" tIns="0" rIns="144000" bIns="0" rtlCol="0" anchor="t" anchorCtr="0">
            <a:noAutofit/>
          </a:bodyPr>
          <a:lstStyle/>
          <a:p>
            <a:pPr marL="171450" indent="-171450" defTabSz="914266">
              <a:spcBef>
                <a:spcPts val="500"/>
              </a:spcBef>
              <a:buFont typeface="Wingdings" panose="05000000000000000000" pitchFamily="2" charset="2"/>
              <a:buChar char="§"/>
              <a:defRPr/>
            </a:pPr>
            <a:r>
              <a:rPr lang="en-US" sz="1200">
                <a:solidFill>
                  <a:prstClr val="black"/>
                </a:solidFill>
              </a:rPr>
              <a:t>AI-powered PDF analysis assistant</a:t>
            </a:r>
          </a:p>
          <a:p>
            <a:pPr marL="171450" indent="-171450" defTabSz="914266">
              <a:spcBef>
                <a:spcPts val="500"/>
              </a:spcBef>
              <a:buFont typeface="Wingdings" panose="05000000000000000000" pitchFamily="2" charset="2"/>
              <a:buChar char="§"/>
              <a:defRPr/>
            </a:pPr>
            <a:r>
              <a:rPr lang="en-US" sz="1200">
                <a:solidFill>
                  <a:prstClr val="black"/>
                </a:solidFill>
              </a:rPr>
              <a:t>Upload PDF </a:t>
            </a:r>
            <a:br>
              <a:rPr lang="en-US" sz="1200">
                <a:solidFill>
                  <a:prstClr val="black"/>
                </a:solidFill>
              </a:rPr>
            </a:br>
            <a:r>
              <a:rPr lang="en-US" sz="1200">
                <a:solidFill>
                  <a:prstClr val="black"/>
                </a:solidFill>
              </a:rPr>
              <a:t>(Datasheet, </a:t>
            </a:r>
            <a:r>
              <a:rPr lang="en-US" sz="1200" err="1">
                <a:solidFill>
                  <a:prstClr val="black"/>
                </a:solidFill>
              </a:rPr>
              <a:t>Powerpoint</a:t>
            </a:r>
            <a:r>
              <a:rPr lang="en-US" sz="1200">
                <a:solidFill>
                  <a:prstClr val="black"/>
                </a:solidFill>
              </a:rPr>
              <a:t>,…) and ask questions.</a:t>
            </a:r>
          </a:p>
        </p:txBody>
      </p:sp>
      <p:sp>
        <p:nvSpPr>
          <p:cNvPr id="16" name="Rectangle 33">
            <a:extLst>
              <a:ext uri="{FF2B5EF4-FFF2-40B4-BE49-F238E27FC236}">
                <a16:creationId xmlns:a16="http://schemas.microsoft.com/office/drawing/2014/main" id="{3D7CE78F-5476-3D2D-6011-82E54A7B4F27}"/>
              </a:ext>
            </a:extLst>
          </p:cNvPr>
          <p:cNvSpPr/>
          <p:nvPr/>
        </p:nvSpPr>
        <p:spPr>
          <a:xfrm>
            <a:off x="2504341" y="1295400"/>
            <a:ext cx="1876359" cy="516072"/>
          </a:xfrm>
          <a:prstGeom prst="rect">
            <a:avLst/>
          </a:prstGeom>
          <a:solidFill>
            <a:schemeClr val="accent3">
              <a:lumMod val="60000"/>
              <a:lumOff val="40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600" b="1" kern="0">
                <a:solidFill>
                  <a:schemeClr val="bg1"/>
                </a:solidFill>
                <a:latin typeface="Bosch Office Sans"/>
              </a:rPr>
              <a:t>BOSCH PDF Intelligence</a:t>
            </a:r>
            <a:endParaRPr kumimoji="0" lang="en-US" sz="1600" b="1" i="0" u="none" strike="noStrike" kern="0" cap="none" spc="0" normalizeH="0" baseline="0" noProof="0">
              <a:ln>
                <a:noFill/>
              </a:ln>
              <a:solidFill>
                <a:schemeClr val="bg1"/>
              </a:solidFill>
              <a:effectLst/>
              <a:uLnTx/>
              <a:uFillTx/>
              <a:latin typeface="Bosch Office Sans"/>
              <a:ea typeface="+mn-ea"/>
              <a:cs typeface="+mn-cs"/>
            </a:endParaRPr>
          </a:p>
        </p:txBody>
      </p:sp>
      <p:sp>
        <p:nvSpPr>
          <p:cNvPr id="17" name="Oval 42">
            <a:extLst>
              <a:ext uri="{FF2B5EF4-FFF2-40B4-BE49-F238E27FC236}">
                <a16:creationId xmlns:a16="http://schemas.microsoft.com/office/drawing/2014/main" id="{8482B5DB-4186-4152-E77A-03CE81F4AC61}"/>
              </a:ext>
            </a:extLst>
          </p:cNvPr>
          <p:cNvSpPr/>
          <p:nvPr/>
        </p:nvSpPr>
        <p:spPr>
          <a:xfrm>
            <a:off x="2624257" y="3145789"/>
            <a:ext cx="540000" cy="540000"/>
          </a:xfrm>
          <a:prstGeom prst="ellipse">
            <a:avLst/>
          </a:prstGeom>
          <a:solidFill>
            <a:schemeClr val="accent3">
              <a:lumMod val="60000"/>
              <a:lumOff val="40000"/>
            </a:schemeClr>
          </a:solidFill>
          <a:ln w="9525" cap="flat" cmpd="sng" algn="ctr">
            <a:noFill/>
            <a:prstDash val="solid"/>
          </a:ln>
          <a:effectLst/>
        </p:spPr>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hlinkClick r:id="rId24">
                  <a:extLst>
                    <a:ext uri="{A12FA001-AC4F-418D-AE19-62706E023703}">
                      <ahyp:hlinkClr xmlns:ahyp="http://schemas.microsoft.com/office/drawing/2018/hyperlinkcolor" val="tx"/>
                    </a:ext>
                  </a:extLst>
                </a:hlinkClick>
              </a:rPr>
              <a:t>Link</a:t>
            </a:r>
            <a:endParaRPr kumimoji="0" lang="en-US" sz="1200" b="1" i="0" u="none" strike="noStrike" kern="0" cap="none" spc="0" normalizeH="0" baseline="0" noProof="0">
              <a:ln>
                <a:noFill/>
              </a:ln>
              <a:solidFill>
                <a:schemeClr val="bg1"/>
              </a:solidFill>
              <a:effectLst/>
              <a:uLnTx/>
              <a:uFillTx/>
              <a:latin typeface="Bosch Office Sans"/>
              <a:ea typeface="+mn-ea"/>
              <a:cs typeface="+mn-cs"/>
            </a:endParaRPr>
          </a:p>
        </p:txBody>
      </p:sp>
      <p:pic>
        <p:nvPicPr>
          <p:cNvPr id="19" name="Grafik 18">
            <a:extLst>
              <a:ext uri="{FF2B5EF4-FFF2-40B4-BE49-F238E27FC236}">
                <a16:creationId xmlns:a16="http://schemas.microsoft.com/office/drawing/2014/main" id="{BCEF0369-83CD-9C38-C46E-CBEBAE5957C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26968" y="3134477"/>
            <a:ext cx="540001" cy="540001"/>
          </a:xfrm>
          <a:prstGeom prst="rect">
            <a:avLst/>
          </a:prstGeom>
        </p:spPr>
      </p:pic>
      <p:sp>
        <p:nvSpPr>
          <p:cNvPr id="21" name="Rechteck 20">
            <a:extLst>
              <a:ext uri="{FF2B5EF4-FFF2-40B4-BE49-F238E27FC236}">
                <a16:creationId xmlns:a16="http://schemas.microsoft.com/office/drawing/2014/main" id="{3AF3D0AD-5B61-2894-1F40-CFC605689396}"/>
              </a:ext>
            </a:extLst>
          </p:cNvPr>
          <p:cNvSpPr/>
          <p:nvPr>
            <p:custDataLst>
              <p:tags r:id="rId9"/>
            </p:custDataLst>
          </p:nvPr>
        </p:nvSpPr>
        <p:spPr>
          <a:xfrm>
            <a:off x="2479947" y="4190461"/>
            <a:ext cx="1913168" cy="1348327"/>
          </a:xfrm>
          <a:prstGeom prst="rect">
            <a:avLst/>
          </a:prstGeom>
          <a:solidFill>
            <a:srgbClr val="EFF1F2"/>
          </a:solidFill>
          <a:ln w="9525" cap="flat" cmpd="sng" algn="ctr">
            <a:noFill/>
            <a:prstDash val="solid"/>
          </a:ln>
          <a:effectLst/>
        </p:spPr>
        <p:txBody>
          <a:bodyPr rtlCol="0" anchor="ctr"/>
          <a:lstStyle/>
          <a:p>
            <a:pPr algn="ctr" defTabSz="914333"/>
            <a:endParaRPr lang="de-DE" kern="0">
              <a:solidFill>
                <a:srgbClr val="000000"/>
              </a:solidFill>
              <a:latin typeface="Bosch Office Sans"/>
            </a:endParaRPr>
          </a:p>
        </p:txBody>
      </p:sp>
      <p:sp>
        <p:nvSpPr>
          <p:cNvPr id="22" name="TextBox 19">
            <a:extLst>
              <a:ext uri="{FF2B5EF4-FFF2-40B4-BE49-F238E27FC236}">
                <a16:creationId xmlns:a16="http://schemas.microsoft.com/office/drawing/2014/main" id="{AEA6F2CF-9630-6E79-B5A8-4AE17E8F1DBC}"/>
              </a:ext>
            </a:extLst>
          </p:cNvPr>
          <p:cNvSpPr txBox="1"/>
          <p:nvPr>
            <p:custDataLst>
              <p:tags r:id="rId10"/>
            </p:custDataLst>
          </p:nvPr>
        </p:nvSpPr>
        <p:spPr>
          <a:xfrm>
            <a:off x="2469711" y="4536116"/>
            <a:ext cx="1932007" cy="834296"/>
          </a:xfrm>
          <a:prstGeom prst="rect">
            <a:avLst/>
          </a:prstGeom>
          <a:noFill/>
        </p:spPr>
        <p:txBody>
          <a:bodyPr wrap="square" lIns="143995" tIns="0" rIns="144000" bIns="0" rtlCol="0" anchor="t" anchorCtr="0">
            <a:noAutofit/>
          </a:bodyPr>
          <a:lstStyle/>
          <a:p>
            <a:pPr defTabSz="914266">
              <a:spcBef>
                <a:spcPts val="500"/>
              </a:spcBef>
              <a:defRPr/>
            </a:pPr>
            <a:r>
              <a:rPr lang="en-US" sz="1200">
                <a:solidFill>
                  <a:prstClr val="black"/>
                </a:solidFill>
              </a:rPr>
              <a:t>AI-powered productivity tool that integrates Microsoft 365 </a:t>
            </a:r>
            <a:br>
              <a:rPr lang="en-US" sz="1200">
                <a:solidFill>
                  <a:prstClr val="black"/>
                </a:solidFill>
              </a:rPr>
            </a:br>
            <a:r>
              <a:rPr lang="en-US" sz="1200">
                <a:solidFill>
                  <a:prstClr val="black"/>
                </a:solidFill>
              </a:rPr>
              <a:t>apps and </a:t>
            </a:r>
            <a:br>
              <a:rPr lang="en-US" sz="1200">
                <a:solidFill>
                  <a:prstClr val="black"/>
                </a:solidFill>
              </a:rPr>
            </a:br>
            <a:r>
              <a:rPr lang="en-US" sz="1200">
                <a:solidFill>
                  <a:prstClr val="black"/>
                </a:solidFill>
              </a:rPr>
              <a:t>services</a:t>
            </a:r>
          </a:p>
        </p:txBody>
      </p:sp>
      <p:sp>
        <p:nvSpPr>
          <p:cNvPr id="23" name="Rectangle 33">
            <a:extLst>
              <a:ext uri="{FF2B5EF4-FFF2-40B4-BE49-F238E27FC236}">
                <a16:creationId xmlns:a16="http://schemas.microsoft.com/office/drawing/2014/main" id="{285DC57A-4BFE-CA27-C427-22BF620676D8}"/>
              </a:ext>
            </a:extLst>
          </p:cNvPr>
          <p:cNvSpPr/>
          <p:nvPr/>
        </p:nvSpPr>
        <p:spPr>
          <a:xfrm>
            <a:off x="2484437" y="3929921"/>
            <a:ext cx="1899640" cy="516072"/>
          </a:xfrm>
          <a:prstGeom prst="rect">
            <a:avLst/>
          </a:prstGeom>
          <a:solidFill>
            <a:srgbClr val="55115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b="1">
                <a:solidFill>
                  <a:schemeClr val="bg1"/>
                </a:solidFill>
              </a:rPr>
              <a:t>Microsoft 365 Copilot</a:t>
            </a:r>
            <a:endParaRPr kumimoji="0" lang="en-US" sz="1600" b="1" i="0" u="none" strike="noStrike" kern="0" cap="none" spc="0" normalizeH="0" baseline="0" noProof="0">
              <a:ln>
                <a:noFill/>
              </a:ln>
              <a:solidFill>
                <a:schemeClr val="bg1"/>
              </a:solidFill>
              <a:effectLst/>
              <a:uLnTx/>
              <a:uFillTx/>
              <a:latin typeface="Bosch Office Sans"/>
              <a:ea typeface="+mn-ea"/>
              <a:cs typeface="+mn-cs"/>
            </a:endParaRPr>
          </a:p>
        </p:txBody>
      </p:sp>
      <p:sp>
        <p:nvSpPr>
          <p:cNvPr id="25" name="Oval 42">
            <a:hlinkClick r:id="rId27"/>
            <a:extLst>
              <a:ext uri="{FF2B5EF4-FFF2-40B4-BE49-F238E27FC236}">
                <a16:creationId xmlns:a16="http://schemas.microsoft.com/office/drawing/2014/main" id="{58233394-5250-4485-A1DD-80D3758263F9}"/>
              </a:ext>
            </a:extLst>
          </p:cNvPr>
          <p:cNvSpPr/>
          <p:nvPr/>
        </p:nvSpPr>
        <p:spPr>
          <a:xfrm>
            <a:off x="3707696" y="4920535"/>
            <a:ext cx="540000" cy="540000"/>
          </a:xfrm>
          <a:prstGeom prst="ellipse">
            <a:avLst/>
          </a:prstGeom>
          <a:solidFill>
            <a:srgbClr val="551151"/>
          </a:solidFill>
          <a:ln w="9525" cap="flat" cmpd="sng" algn="ctr">
            <a:noFill/>
            <a:prstDash val="solid"/>
          </a:ln>
          <a:effectLst/>
        </p:spPr>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1" i="0" u="none" strike="noStrike" kern="0" cap="none" spc="0" normalizeH="0" baseline="0" noProof="0">
                <a:ln>
                  <a:noFill/>
                </a:ln>
                <a:solidFill>
                  <a:schemeClr val="bg1"/>
                </a:solidFill>
                <a:effectLst/>
                <a:uLnTx/>
                <a:uFillTx/>
                <a:latin typeface="Bosch Office Sans"/>
                <a:ea typeface="+mn-ea"/>
                <a:cs typeface="+mn-cs"/>
              </a:rPr>
              <a:t>Test phase</a:t>
            </a:r>
          </a:p>
        </p:txBody>
      </p:sp>
      <p:sp>
        <p:nvSpPr>
          <p:cNvPr id="8" name="Rechteck 9">
            <a:extLst>
              <a:ext uri="{FF2B5EF4-FFF2-40B4-BE49-F238E27FC236}">
                <a16:creationId xmlns:a16="http://schemas.microsoft.com/office/drawing/2014/main" id="{CCC32625-4F21-A3F4-823B-E3CC870B1BCF}"/>
              </a:ext>
            </a:extLst>
          </p:cNvPr>
          <p:cNvSpPr/>
          <p:nvPr>
            <p:custDataLst>
              <p:tags r:id="rId11"/>
            </p:custDataLst>
          </p:nvPr>
        </p:nvSpPr>
        <p:spPr>
          <a:xfrm>
            <a:off x="8808975" y="1305644"/>
            <a:ext cx="1980000" cy="4227136"/>
          </a:xfrm>
          <a:prstGeom prst="rect">
            <a:avLst/>
          </a:prstGeom>
          <a:solidFill>
            <a:schemeClr val="bg1">
              <a:lumMod val="95000"/>
            </a:schemeClr>
          </a:solidFill>
          <a:ln w="9525" cap="flat" cmpd="sng" algn="ctr">
            <a:noFill/>
            <a:prstDash val="solid"/>
          </a:ln>
          <a:effectLst/>
        </p:spPr>
        <p:txBody>
          <a:bodyPr rtlCol="0" anchor="ctr"/>
          <a:lstStyle/>
          <a:p>
            <a:pPr algn="ctr" defTabSz="914333"/>
            <a:endParaRPr lang="de-DE" kern="0">
              <a:solidFill>
                <a:srgbClr val="000000"/>
              </a:solidFill>
              <a:latin typeface="Bosch Office Sans"/>
            </a:endParaRPr>
          </a:p>
        </p:txBody>
      </p:sp>
      <p:sp>
        <p:nvSpPr>
          <p:cNvPr id="12" name="TextBox 19">
            <a:extLst>
              <a:ext uri="{FF2B5EF4-FFF2-40B4-BE49-F238E27FC236}">
                <a16:creationId xmlns:a16="http://schemas.microsoft.com/office/drawing/2014/main" id="{97A007F9-078B-7091-F64B-0A9A3AF047B4}"/>
              </a:ext>
            </a:extLst>
          </p:cNvPr>
          <p:cNvSpPr txBox="1"/>
          <p:nvPr>
            <p:custDataLst>
              <p:tags r:id="rId12"/>
            </p:custDataLst>
          </p:nvPr>
        </p:nvSpPr>
        <p:spPr>
          <a:xfrm>
            <a:off x="8789377" y="2114328"/>
            <a:ext cx="1980000" cy="923997"/>
          </a:xfrm>
          <a:prstGeom prst="rect">
            <a:avLst/>
          </a:prstGeom>
          <a:noFill/>
        </p:spPr>
        <p:txBody>
          <a:bodyPr wrap="square" lIns="143995" tIns="0" rIns="144000" bIns="0" rtlCol="0" anchor="t" anchorCtr="0">
            <a:noAutofit/>
          </a:bodyPr>
          <a:lstStyle/>
          <a:p>
            <a:pPr marL="171450" indent="-171450" defTabSz="914266">
              <a:spcBef>
                <a:spcPts val="500"/>
              </a:spcBef>
              <a:buFont typeface="Wingdings" panose="05000000000000000000" pitchFamily="2" charset="2"/>
              <a:buChar char="§"/>
              <a:defRPr/>
            </a:pPr>
            <a:r>
              <a:rPr lang="de-DE" sz="1200" b="1"/>
              <a:t>Training modules </a:t>
            </a:r>
            <a:r>
              <a:rPr lang="de-DE" sz="1200"/>
              <a:t>for all Bosch associates</a:t>
            </a:r>
          </a:p>
          <a:p>
            <a:pPr marL="171450" indent="-171450" defTabSz="914266">
              <a:spcBef>
                <a:spcPts val="500"/>
              </a:spcBef>
              <a:buFont typeface="Wingdings" panose="05000000000000000000" pitchFamily="2" charset="2"/>
              <a:buChar char="§"/>
              <a:defRPr/>
            </a:pPr>
            <a:r>
              <a:rPr lang="en-US" sz="1200"/>
              <a:t>Covers various aspects of Generative AI technology, both in theory and practice</a:t>
            </a:r>
            <a:endParaRPr lang="de-DE" sz="1200"/>
          </a:p>
          <a:p>
            <a:pPr marL="171450" indent="-171450" defTabSz="914266">
              <a:spcBef>
                <a:spcPts val="500"/>
              </a:spcBef>
              <a:buFont typeface="Wingdings" panose="05000000000000000000" pitchFamily="2" charset="2"/>
              <a:buChar char="§"/>
              <a:defRPr/>
            </a:pPr>
            <a:r>
              <a:rPr lang="en-US" sz="1200"/>
              <a:t>Compilation of </a:t>
            </a:r>
            <a:r>
              <a:rPr lang="en-US" sz="1200" b="1"/>
              <a:t>links to Generative AI resources </a:t>
            </a:r>
            <a:r>
              <a:rPr lang="en-US" sz="1200"/>
              <a:t>and communities</a:t>
            </a:r>
          </a:p>
          <a:p>
            <a:pPr defTabSz="914266">
              <a:spcBef>
                <a:spcPts val="500"/>
              </a:spcBef>
              <a:defRPr/>
            </a:pPr>
            <a:endParaRPr lang="en-US" sz="1200" b="1">
              <a:solidFill>
                <a:srgbClr val="007BC0"/>
              </a:solidFill>
              <a:latin typeface="Bosch Office Sans"/>
            </a:endParaRPr>
          </a:p>
          <a:p>
            <a:pPr marL="171450" indent="-171450" defTabSz="914266">
              <a:spcBef>
                <a:spcPts val="500"/>
              </a:spcBef>
              <a:buFont typeface="Wingdings" panose="05000000000000000000" pitchFamily="2" charset="2"/>
              <a:buChar char="§"/>
              <a:defRPr/>
            </a:pPr>
            <a:endParaRPr lang="de-DE" sz="1200">
              <a:solidFill>
                <a:srgbClr val="007BC0"/>
              </a:solidFill>
            </a:endParaRPr>
          </a:p>
        </p:txBody>
      </p:sp>
      <p:sp>
        <p:nvSpPr>
          <p:cNvPr id="13" name="Rectangle 34">
            <a:extLst>
              <a:ext uri="{FF2B5EF4-FFF2-40B4-BE49-F238E27FC236}">
                <a16:creationId xmlns:a16="http://schemas.microsoft.com/office/drawing/2014/main" id="{83F29537-3E53-DD8B-D4C4-14C7043B4AD2}"/>
              </a:ext>
            </a:extLst>
          </p:cNvPr>
          <p:cNvSpPr/>
          <p:nvPr/>
        </p:nvSpPr>
        <p:spPr>
          <a:xfrm>
            <a:off x="8814903" y="1290910"/>
            <a:ext cx="1980000" cy="724966"/>
          </a:xfrm>
          <a:prstGeom prst="rect">
            <a:avLst/>
          </a:prstGeom>
          <a:solidFill>
            <a:schemeClr val="bg2"/>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600" b="1" kern="0">
                <a:solidFill>
                  <a:schemeClr val="bg1"/>
                </a:solidFill>
                <a:latin typeface="Bosch Office Sans"/>
              </a:rPr>
              <a:t>Generative AI </a:t>
            </a:r>
            <a:br>
              <a:rPr lang="en-US" sz="1600" b="1" kern="0">
                <a:solidFill>
                  <a:schemeClr val="bg1"/>
                </a:solidFill>
                <a:latin typeface="Bosch Office Sans"/>
              </a:rPr>
            </a:br>
            <a:r>
              <a:rPr lang="en-US" sz="1600" b="1" kern="0">
                <a:solidFill>
                  <a:schemeClr val="bg1"/>
                </a:solidFill>
                <a:latin typeface="Bosch Office Sans"/>
              </a:rPr>
              <a:t>Learning Journey</a:t>
            </a:r>
          </a:p>
        </p:txBody>
      </p:sp>
      <p:pic>
        <p:nvPicPr>
          <p:cNvPr id="18" name="Graphic 39">
            <a:extLst>
              <a:ext uri="{FF2B5EF4-FFF2-40B4-BE49-F238E27FC236}">
                <a16:creationId xmlns:a16="http://schemas.microsoft.com/office/drawing/2014/main" id="{073D19F7-E6D7-790F-8338-7C51DB98C19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776648" y="4699303"/>
            <a:ext cx="860402" cy="860402"/>
          </a:xfrm>
          <a:prstGeom prst="rect">
            <a:avLst/>
          </a:prstGeom>
        </p:spPr>
      </p:pic>
      <p:sp>
        <p:nvSpPr>
          <p:cNvPr id="26" name="Oval 43">
            <a:extLst>
              <a:ext uri="{FF2B5EF4-FFF2-40B4-BE49-F238E27FC236}">
                <a16:creationId xmlns:a16="http://schemas.microsoft.com/office/drawing/2014/main" id="{61497379-BB6E-3458-7E8A-15224279C255}"/>
              </a:ext>
            </a:extLst>
          </p:cNvPr>
          <p:cNvSpPr/>
          <p:nvPr/>
        </p:nvSpPr>
        <p:spPr>
          <a:xfrm>
            <a:off x="8960754" y="4810859"/>
            <a:ext cx="540000" cy="540000"/>
          </a:xfrm>
          <a:prstGeom prst="ellipse">
            <a:avLst/>
          </a:prstGeom>
          <a:solidFill>
            <a:srgbClr val="004975"/>
          </a:solidFill>
          <a:ln w="9525" cap="flat" cmpd="sng" algn="ctr">
            <a:noFill/>
            <a:prstDash val="solid"/>
          </a:ln>
          <a:effectLst/>
        </p:spPr>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hlinkClick r:id="rId30">
                  <a:extLst>
                    <a:ext uri="{A12FA001-AC4F-418D-AE19-62706E023703}">
                      <ahyp:hlinkClr xmlns:ahyp="http://schemas.microsoft.com/office/drawing/2018/hyperlinkcolor" val="tx"/>
                    </a:ext>
                  </a:extLst>
                </a:hlinkClick>
              </a:rPr>
              <a:t>Link</a:t>
            </a:r>
            <a:endParaRPr kumimoji="0" lang="en-US" sz="1200" b="1" i="0" u="none" strike="noStrike" kern="0" cap="none" spc="0" normalizeH="0" baseline="0" noProof="0">
              <a:ln>
                <a:noFill/>
              </a:ln>
              <a:solidFill>
                <a:schemeClr val="bg1"/>
              </a:solidFill>
              <a:effectLst/>
              <a:uLnTx/>
              <a:uFillTx/>
              <a:latin typeface="Bosch Office Sans"/>
              <a:ea typeface="+mn-ea"/>
              <a:cs typeface="+mn-cs"/>
            </a:endParaRPr>
          </a:p>
        </p:txBody>
      </p:sp>
    </p:spTree>
    <p:extLst>
      <p:ext uri="{BB962C8B-B14F-4D97-AF65-F5344CB8AC3E}">
        <p14:creationId xmlns:p14="http://schemas.microsoft.com/office/powerpoint/2010/main" val="4174227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AB557A91-C101-6E2A-2769-5FFD7A125F39}"/>
              </a:ext>
            </a:extLst>
          </p:cNvPr>
          <p:cNvPicPr>
            <a:picLocks noChangeAspect="1"/>
          </p:cNvPicPr>
          <p:nvPr/>
        </p:nvPicPr>
        <p:blipFill rotWithShape="1">
          <a:blip r:embed="rId3">
            <a:duotone>
              <a:schemeClr val="accent4">
                <a:shade val="45000"/>
                <a:satMod val="135000"/>
              </a:schemeClr>
              <a:prstClr val="white"/>
            </a:duotone>
            <a:alphaModFix amt="20000"/>
            <a:extLst>
              <a:ext uri="{28A0092B-C50C-407E-A947-70E740481C1C}">
                <a14:useLocalDpi xmlns:a14="http://schemas.microsoft.com/office/drawing/2010/main" val="0"/>
              </a:ext>
            </a:extLst>
          </a:blip>
          <a:srcRect l="27151" t="7614" r="35179" b="24340"/>
          <a:stretch/>
        </p:blipFill>
        <p:spPr>
          <a:xfrm flipH="1">
            <a:off x="72911" y="0"/>
            <a:ext cx="10962187" cy="5666399"/>
          </a:xfrm>
          <a:prstGeom prst="rect">
            <a:avLst/>
          </a:prstGeom>
        </p:spPr>
      </p:pic>
      <p:graphicFrame>
        <p:nvGraphicFramePr>
          <p:cNvPr id="40" name="Tabelle 39"/>
          <p:cNvGraphicFramePr>
            <a:graphicFrameLocks noGrp="1"/>
          </p:cNvGraphicFramePr>
          <p:nvPr/>
        </p:nvGraphicFramePr>
        <p:xfrm>
          <a:off x="205200" y="1511073"/>
          <a:ext cx="10311704" cy="3283132"/>
        </p:xfrm>
        <a:graphic>
          <a:graphicData uri="http://schemas.openxmlformats.org/drawingml/2006/table">
            <a:tbl>
              <a:tblPr firstRow="1" bandRow="1">
                <a:tableStyleId>{5C22544A-7EE6-4342-B048-85BDC9FD1C3A}</a:tableStyleId>
              </a:tblPr>
              <a:tblGrid>
                <a:gridCol w="2577926">
                  <a:extLst>
                    <a:ext uri="{9D8B030D-6E8A-4147-A177-3AD203B41FA5}">
                      <a16:colId xmlns:a16="http://schemas.microsoft.com/office/drawing/2014/main" val="2655590212"/>
                    </a:ext>
                  </a:extLst>
                </a:gridCol>
                <a:gridCol w="2577926">
                  <a:extLst>
                    <a:ext uri="{9D8B030D-6E8A-4147-A177-3AD203B41FA5}">
                      <a16:colId xmlns:a16="http://schemas.microsoft.com/office/drawing/2014/main" val="1523377965"/>
                    </a:ext>
                  </a:extLst>
                </a:gridCol>
                <a:gridCol w="2577926">
                  <a:extLst>
                    <a:ext uri="{9D8B030D-6E8A-4147-A177-3AD203B41FA5}">
                      <a16:colId xmlns:a16="http://schemas.microsoft.com/office/drawing/2014/main" val="1829640080"/>
                    </a:ext>
                  </a:extLst>
                </a:gridCol>
                <a:gridCol w="2577926">
                  <a:extLst>
                    <a:ext uri="{9D8B030D-6E8A-4147-A177-3AD203B41FA5}">
                      <a16:colId xmlns:a16="http://schemas.microsoft.com/office/drawing/2014/main" val="3041735362"/>
                    </a:ext>
                  </a:extLst>
                </a:gridCol>
              </a:tblGrid>
              <a:tr h="852110">
                <a:tc>
                  <a:txBody>
                    <a:bodyPr/>
                    <a:lstStyle/>
                    <a:p>
                      <a:pPr lvl="1" algn="ctr"/>
                      <a:r>
                        <a:rPr lang="en-US" sz="1600" b="1">
                          <a:solidFill>
                            <a:schemeClr val="bg1"/>
                          </a:solidFill>
                          <a:latin typeface="+mj-lt"/>
                        </a:rPr>
                        <a:t>Content &amp; </a:t>
                      </a:r>
                      <a:br>
                        <a:rPr lang="en-US" sz="1600" b="1">
                          <a:solidFill>
                            <a:schemeClr val="bg1"/>
                          </a:solidFill>
                          <a:latin typeface="+mj-lt"/>
                        </a:rPr>
                      </a:br>
                      <a:r>
                        <a:rPr lang="en-US" sz="1600" b="1">
                          <a:solidFill>
                            <a:schemeClr val="bg1"/>
                          </a:solidFill>
                          <a:latin typeface="+mj-lt"/>
                        </a:rPr>
                        <a:t>idea creation </a:t>
                      </a:r>
                      <a:endParaRPr lang="de-DE" sz="1600" b="1">
                        <a:solidFill>
                          <a:schemeClr val="bg1"/>
                        </a:solidFill>
                        <a:latin typeface="+mj-lt"/>
                      </a:endParaRPr>
                    </a:p>
                  </a:txBody>
                  <a:tcPr marL="180000" marR="180000" marT="0" marB="0"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51151"/>
                    </a:solidFill>
                  </a:tcPr>
                </a:tc>
                <a:tc>
                  <a:txBody>
                    <a:bodyPr/>
                    <a:lstStyle/>
                    <a:p>
                      <a:pPr marL="457166" marR="0" lvl="1" indent="0" algn="ctr" defTabSz="914333" rtl="0" eaLnBrk="1" fontAlgn="auto" latinLnBrk="0" hangingPunct="1">
                        <a:lnSpc>
                          <a:spcPct val="100000"/>
                        </a:lnSpc>
                        <a:spcBef>
                          <a:spcPts val="0"/>
                        </a:spcBef>
                        <a:spcAft>
                          <a:spcPts val="0"/>
                        </a:spcAft>
                        <a:buClrTx/>
                        <a:buSzTx/>
                        <a:buFontTx/>
                        <a:buNone/>
                        <a:tabLst/>
                        <a:defRPr/>
                      </a:pPr>
                      <a:r>
                        <a:rPr lang="en-US" sz="1600" b="1">
                          <a:solidFill>
                            <a:schemeClr val="bg1"/>
                          </a:solidFill>
                          <a:latin typeface="+mj-lt"/>
                        </a:rPr>
                        <a:t>Research &amp; </a:t>
                      </a:r>
                    </a:p>
                    <a:p>
                      <a:pPr marL="457166" marR="0" lvl="1" indent="0" algn="ctr" defTabSz="914333" rtl="0" eaLnBrk="1" fontAlgn="auto" latinLnBrk="0" hangingPunct="1">
                        <a:lnSpc>
                          <a:spcPct val="100000"/>
                        </a:lnSpc>
                        <a:spcBef>
                          <a:spcPts val="0"/>
                        </a:spcBef>
                        <a:spcAft>
                          <a:spcPts val="0"/>
                        </a:spcAft>
                        <a:buClrTx/>
                        <a:buSzTx/>
                        <a:buFontTx/>
                        <a:buNone/>
                        <a:tabLst/>
                        <a:defRPr/>
                      </a:pPr>
                      <a:r>
                        <a:rPr lang="en-US" sz="1600" b="1">
                          <a:solidFill>
                            <a:schemeClr val="bg1"/>
                          </a:solidFill>
                          <a:latin typeface="+mj-lt"/>
                        </a:rPr>
                        <a:t>content work</a:t>
                      </a:r>
                      <a:endParaRPr lang="de-DE" sz="1600" b="1">
                        <a:solidFill>
                          <a:schemeClr val="bg1"/>
                        </a:solidFill>
                        <a:latin typeface="+mj-lt"/>
                      </a:endParaRPr>
                    </a:p>
                  </a:txBody>
                  <a:tcPr marL="180000" marR="18000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457166" marR="0" lvl="1" indent="0" algn="ctr" defTabSz="914333" rtl="0" eaLnBrk="1" fontAlgn="auto" latinLnBrk="0" hangingPunct="1">
                        <a:lnSpc>
                          <a:spcPct val="100000"/>
                        </a:lnSpc>
                        <a:spcBef>
                          <a:spcPts val="0"/>
                        </a:spcBef>
                        <a:spcAft>
                          <a:spcPts val="0"/>
                        </a:spcAft>
                        <a:buClrTx/>
                        <a:buSzTx/>
                        <a:buFontTx/>
                        <a:buNone/>
                        <a:tabLst/>
                        <a:defRPr/>
                      </a:pPr>
                      <a:r>
                        <a:rPr lang="en-US" sz="1600" b="1">
                          <a:solidFill>
                            <a:schemeClr val="bg1"/>
                          </a:solidFill>
                          <a:latin typeface="+mj-lt"/>
                        </a:rPr>
                        <a:t>Text-related </a:t>
                      </a:r>
                    </a:p>
                    <a:p>
                      <a:pPr marL="457166" marR="0" lvl="1" indent="0" algn="ctr" defTabSz="914333" rtl="0" eaLnBrk="1" fontAlgn="auto" latinLnBrk="0" hangingPunct="1">
                        <a:lnSpc>
                          <a:spcPct val="100000"/>
                        </a:lnSpc>
                        <a:spcBef>
                          <a:spcPts val="0"/>
                        </a:spcBef>
                        <a:spcAft>
                          <a:spcPts val="0"/>
                        </a:spcAft>
                        <a:buClrTx/>
                        <a:buSzTx/>
                        <a:buFontTx/>
                        <a:buNone/>
                        <a:tabLst/>
                        <a:defRPr/>
                      </a:pPr>
                      <a:r>
                        <a:rPr lang="en-US" sz="1600" b="1">
                          <a:solidFill>
                            <a:schemeClr val="bg1"/>
                          </a:solidFill>
                          <a:latin typeface="+mj-lt"/>
                        </a:rPr>
                        <a:t>tasks</a:t>
                      </a:r>
                      <a:endParaRPr lang="de-DE" sz="1600" b="1">
                        <a:solidFill>
                          <a:schemeClr val="bg1"/>
                        </a:solidFill>
                        <a:latin typeface="+mj-lt"/>
                      </a:endParaRPr>
                    </a:p>
                  </a:txBody>
                  <a:tcPr marL="180000" marR="18000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51151"/>
                    </a:solidFill>
                  </a:tcPr>
                </a:tc>
                <a:tc>
                  <a:txBody>
                    <a:bodyPr/>
                    <a:lstStyle/>
                    <a:p>
                      <a:pPr lvl="1" algn="ctr"/>
                      <a:r>
                        <a:rPr lang="en-US" sz="1600" b="1">
                          <a:solidFill>
                            <a:schemeClr val="bg1"/>
                          </a:solidFill>
                          <a:latin typeface="+mj-lt"/>
                        </a:rPr>
                        <a:t>Translation &amp; refining</a:t>
                      </a:r>
                      <a:endParaRPr lang="de-DE" sz="1600" b="1">
                        <a:solidFill>
                          <a:schemeClr val="bg1"/>
                        </a:solidFill>
                        <a:latin typeface="+mj-lt"/>
                      </a:endParaRPr>
                    </a:p>
                  </a:txBody>
                  <a:tcPr marL="180000" marR="18000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66503603"/>
                  </a:ext>
                </a:extLst>
              </a:tr>
              <a:tr h="2431022">
                <a:tc>
                  <a:txBody>
                    <a:bodyPr/>
                    <a:lstStyle/>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mj-lt"/>
                        <a:ea typeface="+mn-ea"/>
                        <a:cs typeface="+mn-cs"/>
                      </a:endParaRP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creative writing</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answers and tips</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generating ideas</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Resumes</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use 80/20 principle to learn fast</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presentations </a:t>
                      </a:r>
                      <a:r>
                        <a:rPr kumimoji="0" lang="en-US" sz="1200" b="0" i="1" u="none" strike="noStrike" kern="1200" cap="none" spc="0" normalizeH="0" baseline="0" noProof="0">
                          <a:ln>
                            <a:noFill/>
                          </a:ln>
                          <a:solidFill>
                            <a:srgbClr val="000000"/>
                          </a:solidFill>
                          <a:effectLst/>
                          <a:uLnTx/>
                          <a:uFillTx/>
                          <a:latin typeface="+mj-lt"/>
                          <a:ea typeface="+mn-ea"/>
                          <a:cs typeface="+mn-cs"/>
                        </a:rPr>
                        <a:t>(text)</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music &amp; video </a:t>
                      </a:r>
                      <a:r>
                        <a:rPr kumimoji="0" lang="en-US" sz="1200" b="0" i="1" u="none" strike="noStrike" kern="1200" cap="none" spc="0" normalizeH="0" baseline="0" noProof="0">
                          <a:ln>
                            <a:noFill/>
                          </a:ln>
                          <a:solidFill>
                            <a:srgbClr val="000000"/>
                          </a:solidFill>
                          <a:effectLst/>
                          <a:uLnTx/>
                          <a:uFillTx/>
                          <a:latin typeface="+mj-lt"/>
                          <a:ea typeface="+mn-ea"/>
                          <a:cs typeface="+mn-cs"/>
                        </a:rPr>
                        <a:t>(text)</a:t>
                      </a:r>
                      <a:endParaRPr lang="de-DE" sz="1200" b="0" i="1">
                        <a:latin typeface="+mj-lt"/>
                      </a:endParaRPr>
                    </a:p>
                  </a:txBody>
                  <a:tcPr marL="180000" marR="180000" marT="0" marB="0">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285750" indent="-285750" algn="l">
                        <a:buFont typeface="Wingdings" panose="05000000000000000000" pitchFamily="2" charset="2"/>
                        <a:buChar char="§"/>
                      </a:pPr>
                      <a:endParaRPr kumimoji="0" lang="en-US" sz="1200" b="0" i="0" u="none" strike="noStrike" kern="1200" cap="none" spc="0" normalizeH="0" baseline="0" noProof="0">
                        <a:ln>
                          <a:noFill/>
                        </a:ln>
                        <a:solidFill>
                          <a:srgbClr val="000000"/>
                        </a:solidFill>
                        <a:effectLst/>
                        <a:uLnTx/>
                        <a:uFillTx/>
                        <a:latin typeface="+mj-lt"/>
                        <a:ea typeface="+mn-ea"/>
                        <a:cs typeface="+mn-cs"/>
                      </a:endParaRP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information gathering</a:t>
                      </a: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content work</a:t>
                      </a: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keywords</a:t>
                      </a: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Excel formulars</a:t>
                      </a: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expanding content</a:t>
                      </a:r>
                      <a:endParaRPr kumimoji="0" lang="de-DE" sz="1200" b="0" i="0" u="none" strike="noStrike" kern="1200" cap="none" spc="0" normalizeH="0" baseline="0" noProof="0">
                        <a:ln>
                          <a:noFill/>
                        </a:ln>
                        <a:solidFill>
                          <a:srgbClr val="000000"/>
                        </a:solidFill>
                        <a:effectLst/>
                        <a:uLnTx/>
                        <a:uFillTx/>
                        <a:latin typeface="+mj-lt"/>
                        <a:ea typeface="+mn-ea"/>
                        <a:cs typeface="+mn-cs"/>
                      </a:endParaRPr>
                    </a:p>
                    <a:p>
                      <a:pPr marL="285750" indent="-285750" algn="l">
                        <a:buFont typeface="Wingdings" panose="05000000000000000000" pitchFamily="2" charset="2"/>
                        <a:buChar char="§"/>
                      </a:pPr>
                      <a:r>
                        <a:rPr kumimoji="0" lang="de-DE" sz="1200" b="0" i="0" u="none" strike="noStrike" kern="1200" cap="none" spc="0" normalizeH="0" baseline="0" noProof="0" err="1">
                          <a:ln>
                            <a:noFill/>
                          </a:ln>
                          <a:solidFill>
                            <a:srgbClr val="000000"/>
                          </a:solidFill>
                          <a:effectLst/>
                          <a:uLnTx/>
                          <a:uFillTx/>
                          <a:latin typeface="+mj-lt"/>
                          <a:ea typeface="+mn-ea"/>
                          <a:cs typeface="+mn-cs"/>
                        </a:rPr>
                        <a:t>parsing</a:t>
                      </a:r>
                      <a:r>
                        <a:rPr kumimoji="0" lang="de-DE" sz="1200" b="0" i="0" u="none" strike="noStrike" kern="1200" cap="none" spc="0" normalizeH="0" baseline="0" noProof="0">
                          <a:ln>
                            <a:noFill/>
                          </a:ln>
                          <a:solidFill>
                            <a:srgbClr val="000000"/>
                          </a:solidFill>
                          <a:effectLst/>
                          <a:uLnTx/>
                          <a:uFillTx/>
                          <a:latin typeface="+mj-lt"/>
                          <a:ea typeface="+mn-ea"/>
                          <a:cs typeface="+mn-cs"/>
                        </a:rPr>
                        <a:t> </a:t>
                      </a:r>
                      <a:r>
                        <a:rPr kumimoji="0" lang="de-DE" sz="1200" b="0" i="0" u="none" strike="noStrike" kern="1200" cap="none" spc="0" normalizeH="0" baseline="0" noProof="0" err="1">
                          <a:ln>
                            <a:noFill/>
                          </a:ln>
                          <a:solidFill>
                            <a:srgbClr val="000000"/>
                          </a:solidFill>
                          <a:effectLst/>
                          <a:uLnTx/>
                          <a:uFillTx/>
                          <a:latin typeface="+mj-lt"/>
                          <a:ea typeface="+mn-ea"/>
                          <a:cs typeface="+mn-cs"/>
                        </a:rPr>
                        <a:t>text</a:t>
                      </a:r>
                      <a:r>
                        <a:rPr kumimoji="0" lang="de-DE" sz="1200" b="0" i="0" u="none" strike="noStrike" kern="1200" cap="none" spc="0" normalizeH="0" baseline="0" noProof="0">
                          <a:ln>
                            <a:noFill/>
                          </a:ln>
                          <a:solidFill>
                            <a:srgbClr val="000000"/>
                          </a:solidFill>
                          <a:effectLst/>
                          <a:uLnTx/>
                          <a:uFillTx/>
                          <a:latin typeface="+mj-lt"/>
                          <a:ea typeface="+mn-ea"/>
                          <a:cs typeface="+mn-cs"/>
                        </a:rPr>
                        <a:t> </a:t>
                      </a:r>
                      <a:r>
                        <a:rPr kumimoji="0" lang="de-DE" sz="1200" b="0" i="0" u="none" strike="noStrike" kern="1200" cap="none" spc="0" normalizeH="0" baseline="0" noProof="0" err="1">
                          <a:ln>
                            <a:noFill/>
                          </a:ln>
                          <a:solidFill>
                            <a:srgbClr val="000000"/>
                          </a:solidFill>
                          <a:effectLst/>
                          <a:uLnTx/>
                          <a:uFillTx/>
                          <a:latin typeface="+mj-lt"/>
                          <a:ea typeface="+mn-ea"/>
                          <a:cs typeface="+mn-cs"/>
                        </a:rPr>
                        <a:t>into</a:t>
                      </a:r>
                      <a:r>
                        <a:rPr kumimoji="0" lang="de-DE" sz="1200" b="0" i="0" u="none" strike="noStrike" kern="1200" cap="none" spc="0" normalizeH="0" baseline="0" noProof="0">
                          <a:ln>
                            <a:noFill/>
                          </a:ln>
                          <a:solidFill>
                            <a:srgbClr val="000000"/>
                          </a:solidFill>
                          <a:effectLst/>
                          <a:uLnTx/>
                          <a:uFillTx/>
                          <a:latin typeface="+mj-lt"/>
                          <a:ea typeface="+mn-ea"/>
                          <a:cs typeface="+mn-cs"/>
                        </a:rPr>
                        <a:t> </a:t>
                      </a:r>
                      <a:r>
                        <a:rPr kumimoji="0" lang="de-DE" sz="1200" b="0" i="0" u="none" strike="noStrike" kern="1200" cap="none" spc="0" normalizeH="0" baseline="0" noProof="0" err="1">
                          <a:ln>
                            <a:noFill/>
                          </a:ln>
                          <a:solidFill>
                            <a:srgbClr val="000000"/>
                          </a:solidFill>
                          <a:effectLst/>
                          <a:uLnTx/>
                          <a:uFillTx/>
                          <a:latin typeface="+mj-lt"/>
                          <a:ea typeface="+mn-ea"/>
                          <a:cs typeface="+mn-cs"/>
                        </a:rPr>
                        <a:t>tables</a:t>
                      </a:r>
                      <a:endParaRPr kumimoji="0" lang="de-DE" sz="1200" b="0" i="0" u="none" strike="noStrike" kern="1200" cap="none" spc="0" normalizeH="0" baseline="0" noProof="0">
                        <a:ln>
                          <a:noFill/>
                        </a:ln>
                        <a:solidFill>
                          <a:srgbClr val="000000"/>
                        </a:solidFill>
                        <a:effectLst/>
                        <a:uLnTx/>
                        <a:uFillTx/>
                        <a:latin typeface="+mj-lt"/>
                        <a:ea typeface="+mn-ea"/>
                        <a:cs typeface="+mn-cs"/>
                      </a:endParaRP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simulate discussion of a topic with a scientist</a:t>
                      </a:r>
                    </a:p>
                  </a:txBody>
                  <a:tcPr marL="180000" marR="180000"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285750" indent="-285750" algn="l">
                        <a:buFont typeface="Wingdings" panose="05000000000000000000" pitchFamily="2" charset="2"/>
                        <a:buChar char="§"/>
                      </a:pPr>
                      <a:endParaRPr kumimoji="0" lang="en-US" sz="1200" b="0" i="0" u="none" strike="noStrike" kern="1200" cap="none" spc="0" normalizeH="0" baseline="0" noProof="0">
                        <a:ln>
                          <a:noFill/>
                        </a:ln>
                        <a:solidFill>
                          <a:srgbClr val="000000"/>
                        </a:solidFill>
                        <a:effectLst/>
                        <a:uLnTx/>
                        <a:uFillTx/>
                        <a:latin typeface="+mj-lt"/>
                        <a:ea typeface="+mn-ea"/>
                        <a:cs typeface="+mn-cs"/>
                      </a:endParaRP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summarize texts</a:t>
                      </a: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adapt style/tone of texts (by example)</a:t>
                      </a: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find keywords</a:t>
                      </a: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find key topics</a:t>
                      </a: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pitch creation</a:t>
                      </a: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sentiment analysis</a:t>
                      </a:r>
                    </a:p>
                    <a:p>
                      <a:pPr marL="285750" indent="-285750" algn="l">
                        <a:buFont typeface="Wingdings" panose="05000000000000000000" pitchFamily="2" charset="2"/>
                        <a:buChar char="§"/>
                      </a:pPr>
                      <a:r>
                        <a:rPr kumimoji="0" lang="en-US" sz="1200" b="0" i="0" u="none" strike="noStrike" kern="1200" cap="none" spc="0" normalizeH="0" baseline="0" noProof="0">
                          <a:ln>
                            <a:noFill/>
                          </a:ln>
                          <a:solidFill>
                            <a:srgbClr val="000000"/>
                          </a:solidFill>
                          <a:effectLst/>
                          <a:uLnTx/>
                          <a:uFillTx/>
                          <a:latin typeface="+mj-lt"/>
                          <a:ea typeface="+mn-ea"/>
                          <a:cs typeface="+mn-cs"/>
                        </a:rPr>
                        <a:t>cluster analysis</a:t>
                      </a:r>
                    </a:p>
                    <a:p>
                      <a:pPr marL="285750" indent="-285750" algn="l">
                        <a:buFont typeface="Wingdings" panose="05000000000000000000" pitchFamily="2" charset="2"/>
                        <a:buChar char="§"/>
                      </a:pPr>
                      <a:r>
                        <a:rPr kumimoji="0" lang="de-DE" sz="1200" b="0" i="0" u="none" strike="noStrike" kern="1200" cap="none" spc="0" normalizeH="0" baseline="0" err="1">
                          <a:ln>
                            <a:noFill/>
                          </a:ln>
                          <a:solidFill>
                            <a:srgbClr val="000000"/>
                          </a:solidFill>
                          <a:effectLst/>
                          <a:uLnTx/>
                          <a:uFillTx/>
                          <a:latin typeface="+mj-lt"/>
                          <a:ea typeface="+mn-ea"/>
                          <a:cs typeface="+mn-cs"/>
                        </a:rPr>
                        <a:t>strategic</a:t>
                      </a:r>
                      <a:r>
                        <a:rPr kumimoji="0" lang="de-DE" sz="1200" b="0" i="0" u="none" strike="noStrike" kern="1200" cap="none" spc="0" normalizeH="0" baseline="0">
                          <a:ln>
                            <a:noFill/>
                          </a:ln>
                          <a:solidFill>
                            <a:srgbClr val="000000"/>
                          </a:solidFill>
                          <a:effectLst/>
                          <a:uLnTx/>
                          <a:uFillTx/>
                          <a:latin typeface="+mj-lt"/>
                          <a:ea typeface="+mn-ea"/>
                          <a:cs typeface="+mn-cs"/>
                        </a:rPr>
                        <a:t> </a:t>
                      </a:r>
                      <a:r>
                        <a:rPr kumimoji="0" lang="de-DE" sz="1200" b="0" i="0" u="none" strike="noStrike" kern="1200" cap="none" spc="0" normalizeH="0" baseline="0" err="1">
                          <a:ln>
                            <a:noFill/>
                          </a:ln>
                          <a:solidFill>
                            <a:srgbClr val="000000"/>
                          </a:solidFill>
                          <a:effectLst/>
                          <a:uLnTx/>
                          <a:uFillTx/>
                          <a:latin typeface="+mj-lt"/>
                          <a:ea typeface="+mn-ea"/>
                          <a:cs typeface="+mn-cs"/>
                        </a:rPr>
                        <a:t>messaging</a:t>
                      </a:r>
                      <a:endParaRPr kumimoji="0" lang="de-DE" sz="1200" b="0" i="0" u="none" strike="noStrike" kern="1200" cap="none" spc="0" normalizeH="0" baseline="0">
                        <a:ln>
                          <a:noFill/>
                        </a:ln>
                        <a:solidFill>
                          <a:srgbClr val="000000"/>
                        </a:solidFill>
                        <a:effectLst/>
                        <a:uLnTx/>
                        <a:uFillTx/>
                        <a:latin typeface="+mj-lt"/>
                        <a:ea typeface="+mn-ea"/>
                        <a:cs typeface="+mn-cs"/>
                      </a:endParaRPr>
                    </a:p>
                    <a:p>
                      <a:pPr marL="285750" indent="-285750" algn="l">
                        <a:buFont typeface="Wingdings" panose="05000000000000000000" pitchFamily="2" charset="2"/>
                        <a:buChar char="§"/>
                      </a:pPr>
                      <a:r>
                        <a:rPr kumimoji="0" lang="de-DE" sz="1200" b="0" i="0" u="none" strike="noStrike" kern="1200" cap="none" spc="0" normalizeH="0" baseline="0" err="1">
                          <a:ln>
                            <a:noFill/>
                          </a:ln>
                          <a:solidFill>
                            <a:srgbClr val="000000"/>
                          </a:solidFill>
                          <a:effectLst/>
                          <a:uLnTx/>
                          <a:uFillTx/>
                          <a:latin typeface="+mj-lt"/>
                          <a:ea typeface="+mn-ea"/>
                          <a:cs typeface="+mn-cs"/>
                        </a:rPr>
                        <a:t>positioning</a:t>
                      </a:r>
                      <a:endParaRPr kumimoji="0" lang="de-DE" sz="1200" b="0" i="0" u="none" strike="noStrike" kern="1200" cap="none" spc="0" normalizeH="0" baseline="0">
                        <a:ln>
                          <a:noFill/>
                        </a:ln>
                        <a:solidFill>
                          <a:srgbClr val="000000"/>
                        </a:solidFill>
                        <a:effectLst/>
                        <a:uLnTx/>
                        <a:uFillTx/>
                        <a:latin typeface="+mj-lt"/>
                        <a:ea typeface="+mn-ea"/>
                        <a:cs typeface="+mn-cs"/>
                      </a:endParaRPr>
                    </a:p>
                  </a:txBody>
                  <a:tcPr marL="180000" marR="180000"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mj-lt"/>
                        <a:ea typeface="+mn-ea"/>
                        <a:cs typeface="+mn-cs"/>
                      </a:endParaRP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translation of texts</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revision of texts</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refining texts for target group needs/interests</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revising texts from a specific point of view</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improve personal skills by getting feedback</a:t>
                      </a:r>
                    </a:p>
                  </a:txBody>
                  <a:tcPr marL="180000" marR="180000"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65062676"/>
                  </a:ext>
                </a:extLst>
              </a:tr>
            </a:tbl>
          </a:graphicData>
        </a:graphic>
      </p:graphicFrame>
      <p:sp>
        <p:nvSpPr>
          <p:cNvPr id="2" name="Titel 1"/>
          <p:cNvSpPr>
            <a:spLocks noGrp="1"/>
          </p:cNvSpPr>
          <p:nvPr>
            <p:ph type="title"/>
          </p:nvPr>
        </p:nvSpPr>
        <p:spPr>
          <a:xfrm>
            <a:off x="205200" y="648000"/>
            <a:ext cx="10558800" cy="388800"/>
          </a:xfrm>
        </p:spPr>
        <p:txBody>
          <a:bodyPr lIns="0" tIns="0" rIns="0" bIns="0"/>
          <a:lstStyle/>
          <a:p>
            <a:r>
              <a:rPr lang="en-US">
                <a:solidFill>
                  <a:schemeClr val="accent2"/>
                </a:solidFill>
              </a:rPr>
              <a:t>Everyday virtual assistant </a:t>
            </a:r>
            <a:r>
              <a:rPr lang="de-DE"/>
              <a:t>	 </a:t>
            </a:r>
          </a:p>
        </p:txBody>
      </p:sp>
      <p:sp>
        <p:nvSpPr>
          <p:cNvPr id="3" name="chapter_conv"/>
          <p:cNvSpPr>
            <a:spLocks noGrp="1"/>
          </p:cNvSpPr>
          <p:nvPr>
            <p:ph type="body" sz="quarter" idx="15"/>
          </p:nvPr>
        </p:nvSpPr>
        <p:spPr>
          <a:xfrm>
            <a:off x="205200" y="259200"/>
            <a:ext cx="10558800" cy="388800"/>
          </a:xfrm>
        </p:spPr>
        <p:txBody>
          <a:bodyPr vert="horz" lIns="0" tIns="0" rIns="0" bIns="0" rtlCol="0">
            <a:noAutofit/>
          </a:bodyPr>
          <a:lstStyle/>
          <a:p>
            <a:r>
              <a:rPr lang="en-US" b="1" kern="1200" err="1">
                <a:solidFill>
                  <a:srgbClr val="000000"/>
                </a:solidFill>
                <a:latin typeface="+mj-lt"/>
                <a:ea typeface="+mj-ea"/>
                <a:cs typeface="+mj-cs"/>
              </a:rPr>
              <a:t>AskBosch</a:t>
            </a:r>
            <a:endParaRPr lang="de-DE"/>
          </a:p>
        </p:txBody>
      </p:sp>
      <p:pic>
        <p:nvPicPr>
          <p:cNvPr id="20" name="Grafik 19">
            <a:extLst>
              <a:ext uri="{FF2B5EF4-FFF2-40B4-BE49-F238E27FC236}">
                <a16:creationId xmlns:a16="http://schemas.microsoft.com/office/drawing/2014/main" id="{CC74C53C-8885-423E-AAD2-C586B31214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23817" y="1779535"/>
            <a:ext cx="368868" cy="368868"/>
          </a:xfrm>
          <a:prstGeom prst="rect">
            <a:avLst/>
          </a:prstGeom>
        </p:spPr>
      </p:pic>
      <p:sp>
        <p:nvSpPr>
          <p:cNvPr id="4" name="Foliennummernplatzhalter 3">
            <a:extLst>
              <a:ext uri="{FF2B5EF4-FFF2-40B4-BE49-F238E27FC236}">
                <a16:creationId xmlns:a16="http://schemas.microsoft.com/office/drawing/2014/main" id="{536408F2-942C-194D-3BCC-12DB3AC9F441}"/>
              </a:ext>
            </a:extLst>
          </p:cNvPr>
          <p:cNvSpPr>
            <a:spLocks noGrp="1"/>
          </p:cNvSpPr>
          <p:nvPr>
            <p:ph type="sldNum" sz="quarter" idx="12"/>
          </p:nvPr>
        </p:nvSpPr>
        <p:spPr/>
        <p:txBody>
          <a:bodyPr/>
          <a:lstStyle/>
          <a:p>
            <a:fld id="{4898AEC0-503E-4FA4-859C-D0F72D6E3F79}" type="slidenum">
              <a:rPr lang="en-US" noProof="1" smtClean="0"/>
              <a:pPr/>
              <a:t>29</a:t>
            </a:fld>
            <a:endParaRPr lang="en-US" noProof="1"/>
          </a:p>
        </p:txBody>
      </p:sp>
      <p:pic>
        <p:nvPicPr>
          <p:cNvPr id="7" name="Grafik 6">
            <a:extLst>
              <a:ext uri="{FF2B5EF4-FFF2-40B4-BE49-F238E27FC236}">
                <a16:creationId xmlns:a16="http://schemas.microsoft.com/office/drawing/2014/main" id="{74ABDB45-A2A2-D109-194C-1E4B98DD0E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6792" y="1734005"/>
            <a:ext cx="459928" cy="459928"/>
          </a:xfrm>
          <a:prstGeom prst="rect">
            <a:avLst/>
          </a:prstGeom>
        </p:spPr>
      </p:pic>
      <p:pic>
        <p:nvPicPr>
          <p:cNvPr id="9" name="Grafik 8">
            <a:extLst>
              <a:ext uri="{FF2B5EF4-FFF2-40B4-BE49-F238E27FC236}">
                <a16:creationId xmlns:a16="http://schemas.microsoft.com/office/drawing/2014/main" id="{03910B64-906B-1623-9AAA-4C5945FBBD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9782" y="1734005"/>
            <a:ext cx="459928" cy="459928"/>
          </a:xfrm>
          <a:prstGeom prst="rect">
            <a:avLst/>
          </a:prstGeom>
        </p:spPr>
      </p:pic>
      <p:pic>
        <p:nvPicPr>
          <p:cNvPr id="11" name="Grafik 10">
            <a:extLst>
              <a:ext uri="{FF2B5EF4-FFF2-40B4-BE49-F238E27FC236}">
                <a16:creationId xmlns:a16="http://schemas.microsoft.com/office/drawing/2014/main" id="{36033211-9687-7BFC-99E8-5FA3565BFD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74480" y="1737860"/>
            <a:ext cx="487878" cy="487878"/>
          </a:xfrm>
          <a:prstGeom prst="rect">
            <a:avLst/>
          </a:prstGeom>
        </p:spPr>
      </p:pic>
    </p:spTree>
    <p:custDataLst>
      <p:tags r:id="rId1"/>
    </p:custDataLst>
    <p:extLst>
      <p:ext uri="{BB962C8B-B14F-4D97-AF65-F5344CB8AC3E}">
        <p14:creationId xmlns:p14="http://schemas.microsoft.com/office/powerpoint/2010/main" val="296861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BC97B5D-F684-0E6B-AC46-53D36554D486}"/>
              </a:ext>
            </a:extLst>
          </p:cNvPr>
          <p:cNvSpPr>
            <a:spLocks noGrp="1"/>
          </p:cNvSpPr>
          <p:nvPr>
            <p:ph type="body" sz="quarter" idx="2"/>
          </p:nvPr>
        </p:nvSpPr>
        <p:spPr>
          <a:xfrm>
            <a:off x="5895302" y="410492"/>
            <a:ext cx="4596486" cy="888505"/>
          </a:xfrm>
        </p:spPr>
        <p:txBody>
          <a:bodyPr/>
          <a:lstStyle/>
          <a:p>
            <a:r>
              <a:rPr lang="en-US" sz="2800" b="1"/>
              <a:t>Our host</a:t>
            </a:r>
          </a:p>
          <a:p>
            <a:endParaRPr lang="en-US"/>
          </a:p>
          <a:p>
            <a:endParaRPr lang="en-US"/>
          </a:p>
        </p:txBody>
      </p:sp>
      <p:sp>
        <p:nvSpPr>
          <p:cNvPr id="4" name="Foliennummernplatzhalter 3">
            <a:extLst>
              <a:ext uri="{FF2B5EF4-FFF2-40B4-BE49-F238E27FC236}">
                <a16:creationId xmlns:a16="http://schemas.microsoft.com/office/drawing/2014/main" id="{96D36B4D-F481-BBE1-6C66-A74C6C3C9B40}"/>
              </a:ext>
            </a:extLst>
          </p:cNvPr>
          <p:cNvSpPr>
            <a:spLocks noGrp="1"/>
          </p:cNvSpPr>
          <p:nvPr>
            <p:ph type="sldNum" sz="quarter" idx="4294967295"/>
          </p:nvPr>
        </p:nvSpPr>
        <p:spPr>
          <a:xfrm>
            <a:off x="0" y="5665788"/>
            <a:ext cx="288925" cy="411162"/>
          </a:xfrm>
        </p:spPr>
        <p:txBody>
          <a:bodyPr/>
          <a:lstStyle/>
          <a:p>
            <a:fld id="{4898AEC0-503E-4FA4-859C-D0F72D6E3F79}" type="slidenum">
              <a:rPr lang="en-US" noProof="1" smtClean="0"/>
              <a:pPr/>
              <a:t>3</a:t>
            </a:fld>
            <a:endParaRPr lang="en-US" noProof="1"/>
          </a:p>
        </p:txBody>
      </p:sp>
      <p:pic>
        <p:nvPicPr>
          <p:cNvPr id="6" name="Bildplatzhalter 6">
            <a:extLst>
              <a:ext uri="{FF2B5EF4-FFF2-40B4-BE49-F238E27FC236}">
                <a16:creationId xmlns:a16="http://schemas.microsoft.com/office/drawing/2014/main" id="{AE955AFE-BAA1-4FA6-278B-08F59CFBD1FD}"/>
              </a:ext>
            </a:extLst>
          </p:cNvPr>
          <p:cNvPicPr>
            <a:picLocks noGrp="1" noChangeAspect="1"/>
          </p:cNvPicPr>
          <p:nvPr>
            <p:ph type="pic" sz="quarter" idx="1"/>
          </p:nvPr>
        </p:nvPicPr>
        <p:blipFill>
          <a:blip r:embed="rId2"/>
          <a:srcRect l="5544" r="5544"/>
          <a:stretch/>
        </p:blipFill>
        <p:spPr>
          <a:xfrm flipH="1">
            <a:off x="0" y="0"/>
            <a:ext cx="5486400" cy="6170613"/>
          </a:xfrm>
        </p:spPr>
      </p:pic>
      <p:pic>
        <p:nvPicPr>
          <p:cNvPr id="5" name="Grafik 4">
            <a:extLst>
              <a:ext uri="{FF2B5EF4-FFF2-40B4-BE49-F238E27FC236}">
                <a16:creationId xmlns:a16="http://schemas.microsoft.com/office/drawing/2014/main" id="{AAAF90F8-AE3B-BFCC-C892-5CFA77693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8172" y="8356"/>
            <a:ext cx="2015236" cy="201523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a:extLst>
              <a:ext uri="{FF2B5EF4-FFF2-40B4-BE49-F238E27FC236}">
                <a16:creationId xmlns:a16="http://schemas.microsoft.com/office/drawing/2014/main" id="{9D1DAF9B-B201-7C4F-8DF5-DD68D856B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697" y="1619265"/>
            <a:ext cx="1612041" cy="5289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für Bosch Software Innovations">
            <a:extLst>
              <a:ext uri="{FF2B5EF4-FFF2-40B4-BE49-F238E27FC236}">
                <a16:creationId xmlns:a16="http://schemas.microsoft.com/office/drawing/2014/main" id="{670B2C3A-E81B-5E16-43E9-1FDD1713B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9638" y="2763155"/>
            <a:ext cx="1003403" cy="1003403"/>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C21707F6-7856-755C-B219-2297E750C73A}"/>
              </a:ext>
            </a:extLst>
          </p:cNvPr>
          <p:cNvSpPr txBox="1"/>
          <p:nvPr/>
        </p:nvSpPr>
        <p:spPr>
          <a:xfrm>
            <a:off x="5996090" y="4701969"/>
            <a:ext cx="1518768" cy="616141"/>
          </a:xfrm>
          <a:prstGeom prst="rect">
            <a:avLst/>
          </a:prstGeom>
          <a:noFill/>
        </p:spPr>
        <p:txBody>
          <a:bodyPr wrap="square" lIns="0" tIns="0" rIns="0" bIns="0" rtlCol="0">
            <a:noAutofit/>
          </a:bodyPr>
          <a:lstStyle/>
          <a:p>
            <a:pPr marR="0" algn="r"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rPr>
              <a:t>CM</a:t>
            </a:r>
          </a:p>
        </p:txBody>
      </p:sp>
      <p:sp>
        <p:nvSpPr>
          <p:cNvPr id="8" name="Textfeld 7">
            <a:extLst>
              <a:ext uri="{FF2B5EF4-FFF2-40B4-BE49-F238E27FC236}">
                <a16:creationId xmlns:a16="http://schemas.microsoft.com/office/drawing/2014/main" id="{9B667AA6-702E-11BB-161F-E09DA7B6A5B7}"/>
              </a:ext>
            </a:extLst>
          </p:cNvPr>
          <p:cNvSpPr txBox="1"/>
          <p:nvPr/>
        </p:nvSpPr>
        <p:spPr>
          <a:xfrm>
            <a:off x="8361070" y="3838949"/>
            <a:ext cx="1518768" cy="616141"/>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rPr>
              <a:t>Corporate Research</a:t>
            </a:r>
          </a:p>
        </p:txBody>
      </p:sp>
      <p:sp>
        <p:nvSpPr>
          <p:cNvPr id="9" name="Textfeld 8">
            <a:extLst>
              <a:ext uri="{FF2B5EF4-FFF2-40B4-BE49-F238E27FC236}">
                <a16:creationId xmlns:a16="http://schemas.microsoft.com/office/drawing/2014/main" id="{5A5208C0-6284-DB34-8EBF-AF742B5B0152}"/>
              </a:ext>
            </a:extLst>
          </p:cNvPr>
          <p:cNvSpPr txBox="1"/>
          <p:nvPr/>
        </p:nvSpPr>
        <p:spPr>
          <a:xfrm>
            <a:off x="8361070" y="5230717"/>
            <a:ext cx="1518768" cy="616141"/>
          </a:xfrm>
          <a:prstGeom prst="rect">
            <a:avLst/>
          </a:prstGeom>
          <a:noFill/>
        </p:spPr>
        <p:txBody>
          <a:bodyPr wrap="square" lIns="0" tIns="0" rIns="0" bIns="0" rtlCol="0">
            <a:noAutofit/>
          </a:bodyPr>
          <a:lstStyle/>
          <a:p>
            <a:pPr marR="0"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rPr>
              <a:t>XC-CP/PRM1</a:t>
            </a:r>
          </a:p>
        </p:txBody>
      </p:sp>
      <p:sp>
        <p:nvSpPr>
          <p:cNvPr id="10" name="Textfeld 9">
            <a:extLst>
              <a:ext uri="{FF2B5EF4-FFF2-40B4-BE49-F238E27FC236}">
                <a16:creationId xmlns:a16="http://schemas.microsoft.com/office/drawing/2014/main" id="{D82F5AEB-B03F-B993-AC75-0787AE6DB10D}"/>
              </a:ext>
            </a:extLst>
          </p:cNvPr>
          <p:cNvSpPr txBox="1"/>
          <p:nvPr/>
        </p:nvSpPr>
        <p:spPr>
          <a:xfrm>
            <a:off x="5959297" y="2891697"/>
            <a:ext cx="1518768" cy="616141"/>
          </a:xfrm>
          <a:prstGeom prst="rect">
            <a:avLst/>
          </a:prstGeom>
          <a:noFill/>
        </p:spPr>
        <p:txBody>
          <a:bodyPr wrap="square" lIns="0" tIns="0" rIns="0" bIns="0" rtlCol="0">
            <a:noAutofit/>
          </a:bodyPr>
          <a:lstStyle/>
          <a:p>
            <a:pPr marR="0" algn="r"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rPr>
              <a:t>Packaging Technology</a:t>
            </a:r>
          </a:p>
        </p:txBody>
      </p:sp>
      <p:cxnSp>
        <p:nvCxnSpPr>
          <p:cNvPr id="12" name="Gerader Verbinder 11">
            <a:extLst>
              <a:ext uri="{FF2B5EF4-FFF2-40B4-BE49-F238E27FC236}">
                <a16:creationId xmlns:a16="http://schemas.microsoft.com/office/drawing/2014/main" id="{E0CE36EB-5A52-FAEC-CAC1-5B56BF9CCAC0}"/>
              </a:ext>
            </a:extLst>
          </p:cNvPr>
          <p:cNvCxnSpPr>
            <a:cxnSpLocks/>
            <a:stCxn id="13" idx="4"/>
            <a:endCxn id="17" idx="0"/>
          </p:cNvCxnSpPr>
          <p:nvPr/>
        </p:nvCxnSpPr>
        <p:spPr>
          <a:xfrm>
            <a:off x="7919567" y="1960268"/>
            <a:ext cx="0" cy="3357842"/>
          </a:xfrm>
          <a:prstGeom prst="line">
            <a:avLst/>
          </a:prstGeom>
          <a:ln w="28575">
            <a:solidFill>
              <a:srgbClr val="5BB9EC"/>
            </a:solidFill>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A46EA974-1E24-FB05-1808-4DCE07D65EDF}"/>
              </a:ext>
            </a:extLst>
          </p:cNvPr>
          <p:cNvSpPr/>
          <p:nvPr/>
        </p:nvSpPr>
        <p:spPr>
          <a:xfrm>
            <a:off x="7843040" y="1807214"/>
            <a:ext cx="153054" cy="153054"/>
          </a:xfrm>
          <a:prstGeom prst="ellipse">
            <a:avLst/>
          </a:prstGeom>
          <a:solidFill>
            <a:srgbClr val="5BB9EC"/>
          </a:solidFill>
          <a:ln w="9525" cap="flat" cmpd="sng" algn="ctr">
            <a:solidFill>
              <a:srgbClr val="5BB9E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4" name="Ellipse 13">
            <a:extLst>
              <a:ext uri="{FF2B5EF4-FFF2-40B4-BE49-F238E27FC236}">
                <a16:creationId xmlns:a16="http://schemas.microsoft.com/office/drawing/2014/main" id="{4B1CC9E1-B396-C705-5238-094AB1C88A0F}"/>
              </a:ext>
            </a:extLst>
          </p:cNvPr>
          <p:cNvSpPr/>
          <p:nvPr/>
        </p:nvSpPr>
        <p:spPr>
          <a:xfrm>
            <a:off x="7843040" y="3123241"/>
            <a:ext cx="153054" cy="153054"/>
          </a:xfrm>
          <a:prstGeom prst="ellipse">
            <a:avLst/>
          </a:prstGeom>
          <a:solidFill>
            <a:srgbClr val="5BB9EC"/>
          </a:solidFill>
          <a:ln w="9525" cap="flat" cmpd="sng" algn="ctr">
            <a:solidFill>
              <a:srgbClr val="5BB9E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5" name="Ellipse 14">
            <a:extLst>
              <a:ext uri="{FF2B5EF4-FFF2-40B4-BE49-F238E27FC236}">
                <a16:creationId xmlns:a16="http://schemas.microsoft.com/office/drawing/2014/main" id="{CB1B9B36-42EB-EFA0-3DD2-361A5E1FC0D0}"/>
              </a:ext>
            </a:extLst>
          </p:cNvPr>
          <p:cNvSpPr/>
          <p:nvPr/>
        </p:nvSpPr>
        <p:spPr>
          <a:xfrm>
            <a:off x="7843040" y="4070493"/>
            <a:ext cx="153054" cy="153054"/>
          </a:xfrm>
          <a:prstGeom prst="ellipse">
            <a:avLst/>
          </a:prstGeom>
          <a:solidFill>
            <a:srgbClr val="5BB9EC"/>
          </a:solidFill>
          <a:ln w="9525" cap="flat" cmpd="sng" algn="ctr">
            <a:solidFill>
              <a:srgbClr val="5BB9E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6" name="Ellipse 15">
            <a:extLst>
              <a:ext uri="{FF2B5EF4-FFF2-40B4-BE49-F238E27FC236}">
                <a16:creationId xmlns:a16="http://schemas.microsoft.com/office/drawing/2014/main" id="{32EEEAAC-DBB2-881C-AB27-B6C9FB37C9D6}"/>
              </a:ext>
            </a:extLst>
          </p:cNvPr>
          <p:cNvSpPr/>
          <p:nvPr/>
        </p:nvSpPr>
        <p:spPr>
          <a:xfrm>
            <a:off x="7843040" y="4733366"/>
            <a:ext cx="153054" cy="153054"/>
          </a:xfrm>
          <a:prstGeom prst="ellipse">
            <a:avLst/>
          </a:prstGeom>
          <a:solidFill>
            <a:srgbClr val="5BB9EC"/>
          </a:solidFill>
          <a:ln w="9525" cap="flat" cmpd="sng" algn="ctr">
            <a:solidFill>
              <a:srgbClr val="5BB9E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17" name="Ellipse 16">
            <a:extLst>
              <a:ext uri="{FF2B5EF4-FFF2-40B4-BE49-F238E27FC236}">
                <a16:creationId xmlns:a16="http://schemas.microsoft.com/office/drawing/2014/main" id="{555B3914-90F5-5450-37B0-476D7ED2A494}"/>
              </a:ext>
            </a:extLst>
          </p:cNvPr>
          <p:cNvSpPr/>
          <p:nvPr/>
        </p:nvSpPr>
        <p:spPr>
          <a:xfrm>
            <a:off x="7843040" y="5318110"/>
            <a:ext cx="153054" cy="153054"/>
          </a:xfrm>
          <a:prstGeom prst="ellipse">
            <a:avLst/>
          </a:prstGeom>
          <a:solidFill>
            <a:srgbClr val="5BB9EC"/>
          </a:solidFill>
          <a:ln w="9525" cap="flat" cmpd="sng" algn="ctr">
            <a:solidFill>
              <a:srgbClr val="5BB9E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0" name="Textfeld 19">
            <a:extLst>
              <a:ext uri="{FF2B5EF4-FFF2-40B4-BE49-F238E27FC236}">
                <a16:creationId xmlns:a16="http://schemas.microsoft.com/office/drawing/2014/main" id="{DEB99B44-21A0-BFCF-E53E-0888D186BB81}"/>
              </a:ext>
            </a:extLst>
          </p:cNvPr>
          <p:cNvSpPr txBox="1"/>
          <p:nvPr/>
        </p:nvSpPr>
        <p:spPr>
          <a:xfrm rot="16200000">
            <a:off x="4658394" y="4064466"/>
            <a:ext cx="2717099" cy="231544"/>
          </a:xfrm>
          <a:prstGeom prst="rect">
            <a:avLst/>
          </a:prstGeom>
          <a:solidFill>
            <a:srgbClr val="5BB9EC"/>
          </a:solidFill>
        </p:spPr>
        <p:txBody>
          <a:bodyPr wrap="square" lIns="0" tIns="0" rIns="0" bIns="0" rtlCol="0" anchor="ctr">
            <a:noAutofit/>
          </a:bodyPr>
          <a:lstStyle/>
          <a:p>
            <a:pPr marR="0" algn="ctr"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rPr>
              <a:t>innovation</a:t>
            </a:r>
          </a:p>
        </p:txBody>
      </p:sp>
    </p:spTree>
    <p:extLst>
      <p:ext uri="{BB962C8B-B14F-4D97-AF65-F5344CB8AC3E}">
        <p14:creationId xmlns:p14="http://schemas.microsoft.com/office/powerpoint/2010/main" val="2756174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elle 21">
            <a:extLst>
              <a:ext uri="{FF2B5EF4-FFF2-40B4-BE49-F238E27FC236}">
                <a16:creationId xmlns:a16="http://schemas.microsoft.com/office/drawing/2014/main" id="{576B08F3-8FD6-D781-0571-4203E9CADC9E}"/>
              </a:ext>
            </a:extLst>
          </p:cNvPr>
          <p:cNvGraphicFramePr>
            <a:graphicFrameLocks noGrp="1"/>
          </p:cNvGraphicFramePr>
          <p:nvPr>
            <p:extLst>
              <p:ext uri="{D42A27DB-BD31-4B8C-83A1-F6EECF244321}">
                <p14:modId xmlns:p14="http://schemas.microsoft.com/office/powerpoint/2010/main" val="4185781185"/>
              </p:ext>
            </p:extLst>
          </p:nvPr>
        </p:nvGraphicFramePr>
        <p:xfrm>
          <a:off x="205199" y="1123155"/>
          <a:ext cx="10445384" cy="3840731"/>
        </p:xfrm>
        <a:graphic>
          <a:graphicData uri="http://schemas.openxmlformats.org/drawingml/2006/table">
            <a:tbl>
              <a:tblPr firstRow="1" bandRow="1">
                <a:tableStyleId>{5C22544A-7EE6-4342-B048-85BDC9FD1C3A}</a:tableStyleId>
              </a:tblPr>
              <a:tblGrid>
                <a:gridCol w="2611346">
                  <a:extLst>
                    <a:ext uri="{9D8B030D-6E8A-4147-A177-3AD203B41FA5}">
                      <a16:colId xmlns:a16="http://schemas.microsoft.com/office/drawing/2014/main" val="2655590212"/>
                    </a:ext>
                  </a:extLst>
                </a:gridCol>
                <a:gridCol w="2611346">
                  <a:extLst>
                    <a:ext uri="{9D8B030D-6E8A-4147-A177-3AD203B41FA5}">
                      <a16:colId xmlns:a16="http://schemas.microsoft.com/office/drawing/2014/main" val="1523377965"/>
                    </a:ext>
                  </a:extLst>
                </a:gridCol>
                <a:gridCol w="2611346">
                  <a:extLst>
                    <a:ext uri="{9D8B030D-6E8A-4147-A177-3AD203B41FA5}">
                      <a16:colId xmlns:a16="http://schemas.microsoft.com/office/drawing/2014/main" val="1829640080"/>
                    </a:ext>
                  </a:extLst>
                </a:gridCol>
                <a:gridCol w="2611346">
                  <a:extLst>
                    <a:ext uri="{9D8B030D-6E8A-4147-A177-3AD203B41FA5}">
                      <a16:colId xmlns:a16="http://schemas.microsoft.com/office/drawing/2014/main" val="3041735362"/>
                    </a:ext>
                  </a:extLst>
                </a:gridCol>
              </a:tblGrid>
              <a:tr h="731771">
                <a:tc>
                  <a:txBody>
                    <a:bodyPr/>
                    <a:lstStyle/>
                    <a:p>
                      <a:pPr lvl="1" algn="ctr"/>
                      <a:r>
                        <a:rPr lang="en-US" sz="1600" b="1">
                          <a:solidFill>
                            <a:schemeClr val="bg1"/>
                          </a:solidFill>
                          <a:latin typeface="+mj-lt"/>
                        </a:rPr>
                        <a:t>Confidential </a:t>
                      </a:r>
                      <a:br>
                        <a:rPr lang="en-US" sz="1600" b="1">
                          <a:solidFill>
                            <a:schemeClr val="bg1"/>
                          </a:solidFill>
                          <a:latin typeface="+mj-lt"/>
                        </a:rPr>
                      </a:br>
                      <a:r>
                        <a:rPr lang="en-US" sz="1600" b="1">
                          <a:solidFill>
                            <a:schemeClr val="bg1"/>
                          </a:solidFill>
                          <a:latin typeface="+mj-lt"/>
                        </a:rPr>
                        <a:t>data</a:t>
                      </a:r>
                      <a:endParaRPr lang="de-DE" sz="1600" b="1">
                        <a:solidFill>
                          <a:schemeClr val="bg1"/>
                        </a:solidFill>
                        <a:latin typeface="+mj-lt"/>
                      </a:endParaRPr>
                    </a:p>
                  </a:txBody>
                  <a:tcPr marL="180000" marR="180000" marT="0" marB="0"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457166" marR="0" lvl="1" indent="0" algn="ctr" defTabSz="914333"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rPr>
                        <a:t>Data accuracy &amp; </a:t>
                      </a:r>
                      <a:br>
                        <a:rPr kumimoji="0" lang="en-US" sz="1600" b="1" i="0" u="none" strike="noStrike" kern="0" cap="none" spc="0" normalizeH="0" baseline="0" noProof="0">
                          <a:ln>
                            <a:noFill/>
                          </a:ln>
                          <a:solidFill>
                            <a:schemeClr val="bg1"/>
                          </a:solidFill>
                          <a:effectLst/>
                          <a:uLnTx/>
                          <a:uFillTx/>
                        </a:rPr>
                      </a:br>
                      <a:r>
                        <a:rPr kumimoji="0" lang="en-US" sz="1600" b="1" i="0" u="none" strike="noStrike" kern="0" cap="none" spc="0" normalizeH="0" baseline="0" noProof="0">
                          <a:ln>
                            <a:noFill/>
                          </a:ln>
                          <a:solidFill>
                            <a:schemeClr val="bg1"/>
                          </a:solidFill>
                          <a:effectLst/>
                          <a:uLnTx/>
                          <a:uFillTx/>
                        </a:rPr>
                        <a:t>false information</a:t>
                      </a:r>
                      <a:endParaRPr lang="de-DE" sz="1600" b="1">
                        <a:solidFill>
                          <a:schemeClr val="bg1"/>
                        </a:solidFill>
                        <a:latin typeface="+mj-lt"/>
                      </a:endParaRPr>
                    </a:p>
                  </a:txBody>
                  <a:tcPr marL="180000" marR="18000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51151"/>
                    </a:solidFill>
                  </a:tcPr>
                </a:tc>
                <a:tc>
                  <a:txBody>
                    <a:bodyPr/>
                    <a:lstStyle/>
                    <a:p>
                      <a:pPr marL="457166" marR="0" lvl="1" indent="0" algn="ctr" defTabSz="914333" rtl="0" eaLnBrk="1" fontAlgn="auto" latinLnBrk="0" hangingPunct="1">
                        <a:lnSpc>
                          <a:spcPct val="100000"/>
                        </a:lnSpc>
                        <a:spcBef>
                          <a:spcPts val="0"/>
                        </a:spcBef>
                        <a:spcAft>
                          <a:spcPts val="0"/>
                        </a:spcAft>
                        <a:buClrTx/>
                        <a:buSzTx/>
                        <a:buFontTx/>
                        <a:buNone/>
                        <a:tabLst/>
                        <a:defRPr/>
                      </a:pPr>
                      <a:r>
                        <a:rPr lang="de-DE" sz="1600" b="1">
                          <a:solidFill>
                            <a:schemeClr val="bg1"/>
                          </a:solidFill>
                          <a:latin typeface="+mj-lt"/>
                        </a:rPr>
                        <a:t>Data Security</a:t>
                      </a:r>
                    </a:p>
                  </a:txBody>
                  <a:tcPr marL="180000" marR="18000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lvl="1" algn="ctr"/>
                      <a:r>
                        <a:rPr lang="de-DE" sz="1600" b="1">
                          <a:solidFill>
                            <a:schemeClr val="bg1"/>
                          </a:solidFill>
                          <a:latin typeface="+mj-lt"/>
                        </a:rPr>
                        <a:t>Copyright</a:t>
                      </a:r>
                    </a:p>
                  </a:txBody>
                  <a:tcPr marL="180000" marR="18000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51151"/>
                    </a:solidFill>
                  </a:tcPr>
                </a:tc>
                <a:extLst>
                  <a:ext uri="{0D108BD9-81ED-4DB2-BD59-A6C34878D82A}">
                    <a16:rowId xmlns:a16="http://schemas.microsoft.com/office/drawing/2014/main" val="4266503603"/>
                  </a:ext>
                </a:extLst>
              </a:tr>
              <a:tr h="2041696">
                <a:tc>
                  <a:txBody>
                    <a:bodyPr/>
                    <a:lstStyle/>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0" i="0">
                        <a:latin typeface="+mj-lt"/>
                      </a:endParaRP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a:latin typeface="+mj-lt"/>
                        </a:rPr>
                        <a:t>Data classified as public, internal or confidential </a:t>
                      </a:r>
                      <a:br>
                        <a:rPr lang="en-US" sz="1200" b="0" i="0">
                          <a:latin typeface="+mj-lt"/>
                        </a:rPr>
                      </a:br>
                      <a:r>
                        <a:rPr lang="en-US" sz="1200" b="0" i="0">
                          <a:latin typeface="+mj-lt"/>
                        </a:rPr>
                        <a:t>(C-SC0, C-SC1 or C-SC2) </a:t>
                      </a:r>
                      <a:br>
                        <a:rPr lang="en-US" sz="1200" b="0" i="0">
                          <a:latin typeface="+mj-lt"/>
                        </a:rPr>
                      </a:br>
                      <a:r>
                        <a:rPr lang="en-US" sz="1200" b="0" i="0">
                          <a:latin typeface="+mj-lt"/>
                        </a:rPr>
                        <a:t>is allowed. </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a:latin typeface="+mj-lt"/>
                        </a:rPr>
                        <a:t>Confidential information </a:t>
                      </a:r>
                      <a:br>
                        <a:rPr lang="en-US" sz="1200" b="0" i="0">
                          <a:latin typeface="+mj-lt"/>
                        </a:rPr>
                      </a:br>
                      <a:r>
                        <a:rPr lang="en-US" sz="1200" b="0" i="0">
                          <a:latin typeface="+mj-lt"/>
                        </a:rPr>
                        <a:t>(C-SC3) - including personal data - is prohibited.</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0" i="1">
                        <a:latin typeface="+mj-lt"/>
                      </a:endParaRP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de-DE" sz="1200" b="0" i="1">
                        <a:latin typeface="+mj-lt"/>
                      </a:endParaRPr>
                    </a:p>
                  </a:txBody>
                  <a:tcPr marL="180000" marR="180000" marT="0" marB="0">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285750" marR="0" indent="-285750" algn="l" defTabSz="914400" eaLnBrk="1" fontAlgn="auto" latinLnBrk="0" hangingPunct="1">
                        <a:lnSpc>
                          <a:spcPct val="100000"/>
                        </a:lnSpc>
                        <a:spcBef>
                          <a:spcPts val="0"/>
                        </a:spcBef>
                        <a:spcAft>
                          <a:spcPts val="0"/>
                        </a:spcAft>
                        <a:buClrTx/>
                        <a:buSzTx/>
                        <a:buFont typeface="Wingdings" panose="05000000000000000000" pitchFamily="2" charset="2"/>
                        <a:buChar char="§"/>
                        <a:tabLst/>
                      </a:pPr>
                      <a:endParaRPr lang="en-US" sz="1200" kern="1200">
                        <a:solidFill>
                          <a:srgbClr val="000000"/>
                        </a:solidFill>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a:solidFill>
                            <a:schemeClr val="dk1"/>
                          </a:solidFill>
                          <a:latin typeface="+mj-lt"/>
                          <a:ea typeface="+mn-ea"/>
                          <a:cs typeface="+mn-cs"/>
                        </a:rPr>
                        <a:t>Low quality content is flooding the internet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a:solidFill>
                            <a:schemeClr val="dk1"/>
                          </a:solidFill>
                          <a:latin typeface="+mj-lt"/>
                          <a:ea typeface="+mn-ea"/>
                          <a:cs typeface="+mn-cs"/>
                        </a:rPr>
                        <a:t>Deepfakes and mis-information are on the rise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a:solidFill>
                            <a:schemeClr val="dk1"/>
                          </a:solidFill>
                          <a:latin typeface="+mj-lt"/>
                          <a:ea typeface="+mn-ea"/>
                          <a:cs typeface="+mn-cs"/>
                        </a:rPr>
                        <a:t>ChatGPT generates the most probable sequence of words. It does not have any judgement.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a:solidFill>
                            <a:schemeClr val="dk1"/>
                          </a:solidFill>
                          <a:latin typeface="+mj-lt"/>
                          <a:ea typeface="+mn-ea"/>
                          <a:cs typeface="+mn-cs"/>
                        </a:rPr>
                        <a:t>Always conduct careful </a:t>
                      </a:r>
                      <a:r>
                        <a:rPr lang="en-US" sz="1200" b="0" i="0">
                          <a:solidFill>
                            <a:srgbClr val="000000"/>
                          </a:solidFill>
                          <a:effectLst/>
                          <a:latin typeface="+mj-lt"/>
                        </a:rPr>
                        <a:t>and independent quality checks.</a:t>
                      </a:r>
                      <a:endParaRPr lang="en-US" sz="1200" b="0" i="0" kern="1200">
                        <a:solidFill>
                          <a:schemeClr val="dk1"/>
                        </a:solidFill>
                        <a:latin typeface="+mj-lt"/>
                        <a:ea typeface="+mn-ea"/>
                        <a:cs typeface="+mn-cs"/>
                      </a:endParaRPr>
                    </a:p>
                    <a:p>
                      <a:pPr marL="285750" marR="0" indent="-285750" algn="l" defTabSz="914400" eaLnBrk="1" fontAlgn="auto" latinLnBrk="0" hangingPunct="1">
                        <a:lnSpc>
                          <a:spcPct val="100000"/>
                        </a:lnSpc>
                        <a:spcBef>
                          <a:spcPts val="0"/>
                        </a:spcBef>
                        <a:spcAft>
                          <a:spcPts val="0"/>
                        </a:spcAft>
                        <a:buClrTx/>
                        <a:buSzTx/>
                        <a:buFont typeface="Wingdings" panose="05000000000000000000" pitchFamily="2" charset="2"/>
                        <a:buChar char="§"/>
                        <a:tabLst/>
                      </a:pPr>
                      <a:r>
                        <a:rPr lang="en-US" sz="1200" b="0" i="0" kern="1200">
                          <a:solidFill>
                            <a:schemeClr val="dk1"/>
                          </a:solidFill>
                          <a:latin typeface="+mj-lt"/>
                          <a:ea typeface="+mn-ea"/>
                          <a:cs typeface="+mn-cs"/>
                        </a:rPr>
                        <a:t>AI tools can produce wrong or misleading information. </a:t>
                      </a:r>
                    </a:p>
                  </a:txBody>
                  <a:tcPr marL="180000" marR="180000"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0" i="0">
                        <a:solidFill>
                          <a:srgbClr val="0A1829"/>
                        </a:solidFill>
                        <a:effectLst/>
                        <a:latin typeface="+mj-lt"/>
                      </a:endParaRP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a:solidFill>
                            <a:srgbClr val="0A1829"/>
                          </a:solidFill>
                          <a:effectLst/>
                          <a:latin typeface="+mj-lt"/>
                        </a:rPr>
                        <a:t>Bosch a company license of ChatGPT – data is protected and not used for training. But ChatGPT doesn't keep secrets.</a:t>
                      </a:r>
                      <a:endParaRPr kumimoji="0" lang="en-US" sz="1200" b="0" i="0" u="none" strike="noStrike" kern="0" cap="none" spc="0" normalizeH="0" baseline="0" noProof="0">
                        <a:ln>
                          <a:noFill/>
                        </a:ln>
                        <a:solidFill>
                          <a:srgbClr val="000000"/>
                        </a:solidFill>
                        <a:effectLst/>
                        <a:uLnTx/>
                        <a:uFillTx/>
                        <a:latin typeface="+mj-lt"/>
                      </a:endParaRPr>
                    </a:p>
                    <a:p>
                      <a:pPr marL="285750" indent="-285750" algn="l">
                        <a:lnSpc>
                          <a:spcPct val="100000"/>
                        </a:lnSpc>
                        <a:spcBef>
                          <a:spcPts val="0"/>
                        </a:spcBef>
                        <a:buFont typeface="Wingdings" panose="05000000000000000000" pitchFamily="2" charset="2"/>
                        <a:buChar char="§"/>
                      </a:pPr>
                      <a:r>
                        <a:rPr kumimoji="0" lang="en-US" sz="1200" b="0" i="0" u="none" strike="noStrike" kern="1200" cap="none" spc="0" normalizeH="0" baseline="0">
                          <a:ln>
                            <a:noFill/>
                          </a:ln>
                          <a:solidFill>
                            <a:srgbClr val="000000"/>
                          </a:solidFill>
                          <a:effectLst/>
                          <a:uLnTx/>
                          <a:uFillTx/>
                          <a:latin typeface="+mj-lt"/>
                          <a:ea typeface="+mn-ea"/>
                          <a:cs typeface="+mn-cs"/>
                        </a:rPr>
                        <a:t>transmitted information is not adequately protected by the tool's provider. Especially when interacting with Generative AI using personal data, for example, requirements of the EU-GDPR must be observed. </a:t>
                      </a:r>
                    </a:p>
                    <a:p>
                      <a:pPr marL="285750" indent="-285750" algn="l">
                        <a:lnSpc>
                          <a:spcPct val="100000"/>
                        </a:lnSpc>
                        <a:spcBef>
                          <a:spcPts val="0"/>
                        </a:spcBef>
                        <a:buFont typeface="Wingdings" panose="05000000000000000000" pitchFamily="2" charset="2"/>
                        <a:buChar char="§"/>
                      </a:pPr>
                      <a:r>
                        <a:rPr kumimoji="0" lang="en-US" sz="1200" b="0" i="0" u="none" strike="noStrike" kern="1200" cap="none" spc="0" normalizeH="0" baseline="0">
                          <a:ln>
                            <a:noFill/>
                          </a:ln>
                          <a:solidFill>
                            <a:srgbClr val="000000"/>
                          </a:solidFill>
                          <a:effectLst/>
                          <a:uLnTx/>
                          <a:uFillTx/>
                          <a:latin typeface="+mj-lt"/>
                          <a:ea typeface="+mn-ea"/>
                          <a:cs typeface="+mn-cs"/>
                        </a:rPr>
                        <a:t>ChatGPT and similar tools do not offer adequate protection with regard to data protection law at the moment.</a:t>
                      </a:r>
                    </a:p>
                    <a:p>
                      <a:pPr marL="285750" indent="-285750" algn="l">
                        <a:lnSpc>
                          <a:spcPct val="100000"/>
                        </a:lnSpc>
                        <a:spcBef>
                          <a:spcPts val="0"/>
                        </a:spcBef>
                        <a:buFont typeface="Wingdings" panose="05000000000000000000" pitchFamily="2" charset="2"/>
                        <a:buChar char="§"/>
                      </a:pPr>
                      <a:endParaRPr kumimoji="0" lang="de-DE" sz="1200" b="0" i="0" u="none" strike="noStrike" kern="1200" cap="none" spc="0" normalizeH="0" baseline="0">
                        <a:ln>
                          <a:noFill/>
                        </a:ln>
                        <a:solidFill>
                          <a:srgbClr val="000000"/>
                        </a:solidFill>
                        <a:effectLst/>
                        <a:uLnTx/>
                        <a:uFillTx/>
                        <a:latin typeface="+mj-lt"/>
                        <a:ea typeface="+mn-ea"/>
                        <a:cs typeface="+mn-cs"/>
                      </a:endParaRPr>
                    </a:p>
                  </a:txBody>
                  <a:tcPr marL="180000" marR="180000"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mj-lt"/>
                        <a:ea typeface="+mn-ea"/>
                        <a:cs typeface="+mn-cs"/>
                      </a:endParaRP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Tools like ChatGPT rely on data from the internet, their output could contain copyrighted material or be considered a copy of such, which could lead to copyright infringements. </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mj-lt"/>
                          <a:ea typeface="+mn-ea"/>
                          <a:cs typeface="+mn-cs"/>
                        </a:rPr>
                        <a:t>New results of Generative AI can (so far) not be claimed by users as copyright holders.</a:t>
                      </a:r>
                    </a:p>
                    <a:p>
                      <a:pPr marL="285750" marR="0" lvl="0" indent="-285750" algn="l" defTabSz="91433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mj-lt"/>
                        <a:ea typeface="+mn-ea"/>
                        <a:cs typeface="+mn-cs"/>
                      </a:endParaRPr>
                    </a:p>
                  </a:txBody>
                  <a:tcPr marL="180000" marR="180000"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65062676"/>
                  </a:ext>
                </a:extLst>
              </a:tr>
            </a:tbl>
          </a:graphicData>
        </a:graphic>
      </p:graphicFrame>
      <p:sp>
        <p:nvSpPr>
          <p:cNvPr id="4" name="Slide Number Placeholder 3">
            <a:extLst>
              <a:ext uri="{FF2B5EF4-FFF2-40B4-BE49-F238E27FC236}">
                <a16:creationId xmlns:a16="http://schemas.microsoft.com/office/drawing/2014/main" id="{D53621C2-6D70-1221-D7C8-634643E6F7B2}"/>
              </a:ext>
            </a:extLst>
          </p:cNvPr>
          <p:cNvSpPr>
            <a:spLocks noGrp="1"/>
          </p:cNvSpPr>
          <p:nvPr>
            <p:ph type="sldNum" sz="quarter" idx="12"/>
          </p:nvPr>
        </p:nvSpPr>
        <p:spPr/>
        <p:txBody>
          <a:bodyPr/>
          <a:lstStyle/>
          <a:p>
            <a:fld id="{4898AEC0-503E-4FA4-859C-D0F72D6E3F79}" type="slidenum">
              <a:rPr lang="en-US" noProof="1" smtClean="0"/>
              <a:pPr/>
              <a:t>30</a:t>
            </a:fld>
            <a:endParaRPr lang="en-US" noProof="1"/>
          </a:p>
        </p:txBody>
      </p:sp>
      <p:sp>
        <p:nvSpPr>
          <p:cNvPr id="3" name="Titel 1">
            <a:extLst>
              <a:ext uri="{FF2B5EF4-FFF2-40B4-BE49-F238E27FC236}">
                <a16:creationId xmlns:a16="http://schemas.microsoft.com/office/drawing/2014/main" id="{85F6F319-7758-3D92-B4B5-ABBE24F87CF3}"/>
              </a:ext>
            </a:extLst>
          </p:cNvPr>
          <p:cNvSpPr>
            <a:spLocks noGrp="1"/>
          </p:cNvSpPr>
          <p:nvPr>
            <p:ph type="title"/>
          </p:nvPr>
        </p:nvSpPr>
        <p:spPr>
          <a:xfrm>
            <a:off x="205200" y="631392"/>
            <a:ext cx="10558800" cy="388800"/>
          </a:xfrm>
        </p:spPr>
        <p:txBody>
          <a:bodyPr lIns="0" tIns="0" rIns="0" bIns="0"/>
          <a:lstStyle/>
          <a:p>
            <a:r>
              <a:rPr lang="en-US">
                <a:solidFill>
                  <a:schemeClr val="accent2"/>
                </a:solidFill>
              </a:rPr>
              <a:t>Risks to be aware of</a:t>
            </a:r>
          </a:p>
        </p:txBody>
      </p:sp>
      <p:sp>
        <p:nvSpPr>
          <p:cNvPr id="7" name="chapter_conv">
            <a:extLst>
              <a:ext uri="{FF2B5EF4-FFF2-40B4-BE49-F238E27FC236}">
                <a16:creationId xmlns:a16="http://schemas.microsoft.com/office/drawing/2014/main" id="{72317717-8B53-0A4B-AD6E-7B9F16B39F1F}"/>
              </a:ext>
            </a:extLst>
          </p:cNvPr>
          <p:cNvSpPr>
            <a:spLocks noGrp="1"/>
          </p:cNvSpPr>
          <p:nvPr>
            <p:ph type="body" sz="quarter" idx="15"/>
          </p:nvPr>
        </p:nvSpPr>
        <p:spPr>
          <a:xfrm>
            <a:off x="205200" y="259200"/>
            <a:ext cx="10558800" cy="388800"/>
          </a:xfrm>
        </p:spPr>
        <p:txBody>
          <a:bodyPr vert="horz" lIns="0" tIns="0" rIns="0" bIns="0" rtlCol="0">
            <a:noAutofit/>
          </a:bodyPr>
          <a:lstStyle/>
          <a:p>
            <a:r>
              <a:rPr lang="en-US" b="1" kern="1200" err="1">
                <a:solidFill>
                  <a:srgbClr val="000000"/>
                </a:solidFill>
                <a:latin typeface="+mj-lt"/>
                <a:ea typeface="+mj-ea"/>
                <a:cs typeface="+mj-cs"/>
              </a:rPr>
              <a:t>AskBosch</a:t>
            </a:r>
            <a:endParaRPr lang="de-DE"/>
          </a:p>
        </p:txBody>
      </p:sp>
      <p:pic>
        <p:nvPicPr>
          <p:cNvPr id="19" name="Picture 4">
            <a:extLst>
              <a:ext uri="{FF2B5EF4-FFF2-40B4-BE49-F238E27FC236}">
                <a16:creationId xmlns:a16="http://schemas.microsoft.com/office/drawing/2014/main" id="{0F6DE766-A139-8412-EE6A-6054ADFD2741}"/>
              </a:ext>
            </a:extLst>
          </p:cNvPr>
          <p:cNvPicPr>
            <a:picLocks noChangeAspect="1"/>
          </p:cNvPicPr>
          <p:nvPr/>
        </p:nvPicPr>
        <p:blipFill>
          <a:blip r:embed="rId3"/>
          <a:stretch>
            <a:fillRect/>
          </a:stretch>
        </p:blipFill>
        <p:spPr>
          <a:xfrm>
            <a:off x="1068738" y="3697480"/>
            <a:ext cx="1602869" cy="962890"/>
          </a:xfrm>
          <a:prstGeom prst="rect">
            <a:avLst/>
          </a:prstGeom>
          <a:ln>
            <a:solidFill>
              <a:schemeClr val="bg1">
                <a:lumMod val="85000"/>
              </a:schemeClr>
            </a:solidFill>
          </a:ln>
          <a:effectLst>
            <a:outerShdw blurRad="50800" dist="38100" dir="8100000" algn="tr" rotWithShape="0">
              <a:prstClr val="black">
                <a:alpha val="40000"/>
              </a:prstClr>
            </a:outerShdw>
          </a:effectLst>
        </p:spPr>
      </p:pic>
      <p:pic>
        <p:nvPicPr>
          <p:cNvPr id="21" name="Picture 9">
            <a:extLst>
              <a:ext uri="{FF2B5EF4-FFF2-40B4-BE49-F238E27FC236}">
                <a16:creationId xmlns:a16="http://schemas.microsoft.com/office/drawing/2014/main" id="{30C4C4BE-ACFA-6C35-56B4-7F33892E10A5}"/>
              </a:ext>
            </a:extLst>
          </p:cNvPr>
          <p:cNvPicPr>
            <a:picLocks noChangeAspect="1"/>
          </p:cNvPicPr>
          <p:nvPr/>
        </p:nvPicPr>
        <p:blipFill>
          <a:blip r:embed="rId4"/>
          <a:stretch>
            <a:fillRect/>
          </a:stretch>
        </p:blipFill>
        <p:spPr>
          <a:xfrm>
            <a:off x="581018" y="4318697"/>
            <a:ext cx="1585034" cy="1044709"/>
          </a:xfrm>
          <a:prstGeom prst="rect">
            <a:avLst/>
          </a:prstGeom>
          <a:ln>
            <a:solidFill>
              <a:schemeClr val="bg1">
                <a:lumMod val="85000"/>
              </a:schemeClr>
            </a:solidFill>
          </a:ln>
          <a:effectLst>
            <a:outerShdw blurRad="50800" dist="38100" dir="8100000" algn="tr" rotWithShape="0">
              <a:prstClr val="black">
                <a:alpha val="40000"/>
              </a:prstClr>
            </a:outerShdw>
          </a:effectLst>
        </p:spPr>
      </p:pic>
      <p:pic>
        <p:nvPicPr>
          <p:cNvPr id="20" name="Picture 6">
            <a:extLst>
              <a:ext uri="{FF2B5EF4-FFF2-40B4-BE49-F238E27FC236}">
                <a16:creationId xmlns:a16="http://schemas.microsoft.com/office/drawing/2014/main" id="{A98D65EA-D30A-4CEF-B64C-60F94D40D3C5}"/>
              </a:ext>
            </a:extLst>
          </p:cNvPr>
          <p:cNvPicPr>
            <a:picLocks noChangeAspect="1"/>
          </p:cNvPicPr>
          <p:nvPr/>
        </p:nvPicPr>
        <p:blipFill>
          <a:blip r:embed="rId5"/>
          <a:stretch>
            <a:fillRect/>
          </a:stretch>
        </p:blipFill>
        <p:spPr>
          <a:xfrm>
            <a:off x="1684343" y="4654080"/>
            <a:ext cx="1413684" cy="785074"/>
          </a:xfrm>
          <a:prstGeom prst="rect">
            <a:avLst/>
          </a:prstGeom>
          <a:ln>
            <a:solidFill>
              <a:schemeClr val="bg1">
                <a:lumMod val="85000"/>
              </a:schemeClr>
            </a:solidFill>
          </a:ln>
          <a:effectLst>
            <a:outerShdw blurRad="50800" dist="38100" dir="8100000" algn="tr" rotWithShape="0">
              <a:prstClr val="black">
                <a:alpha val="40000"/>
              </a:prstClr>
            </a:outerShdw>
          </a:effectLst>
        </p:spPr>
      </p:pic>
      <p:pic>
        <p:nvPicPr>
          <p:cNvPr id="35" name="Grafik 34">
            <a:extLst>
              <a:ext uri="{FF2B5EF4-FFF2-40B4-BE49-F238E27FC236}">
                <a16:creationId xmlns:a16="http://schemas.microsoft.com/office/drawing/2014/main" id="{0F483983-6AE7-47D4-AFB4-4A3C9B678F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1397" y="1216683"/>
            <a:ext cx="536401" cy="536401"/>
          </a:xfrm>
          <a:prstGeom prst="rect">
            <a:avLst/>
          </a:prstGeom>
        </p:spPr>
      </p:pic>
      <p:pic>
        <p:nvPicPr>
          <p:cNvPr id="37" name="Grafik 36">
            <a:extLst>
              <a:ext uri="{FF2B5EF4-FFF2-40B4-BE49-F238E27FC236}">
                <a16:creationId xmlns:a16="http://schemas.microsoft.com/office/drawing/2014/main" id="{645B05C1-487A-54F6-68EC-705E312C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306" y="1216683"/>
            <a:ext cx="535766" cy="535766"/>
          </a:xfrm>
          <a:prstGeom prst="rect">
            <a:avLst/>
          </a:prstGeom>
        </p:spPr>
      </p:pic>
      <p:pic>
        <p:nvPicPr>
          <p:cNvPr id="39" name="Grafik 38">
            <a:extLst>
              <a:ext uri="{FF2B5EF4-FFF2-40B4-BE49-F238E27FC236}">
                <a16:creationId xmlns:a16="http://schemas.microsoft.com/office/drawing/2014/main" id="{CB2FADC2-A63B-D9F5-E825-2271DC3613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62977" y="1175182"/>
            <a:ext cx="536401" cy="536401"/>
          </a:xfrm>
          <a:prstGeom prst="rect">
            <a:avLst/>
          </a:prstGeom>
        </p:spPr>
      </p:pic>
      <p:pic>
        <p:nvPicPr>
          <p:cNvPr id="41" name="Grafik 40">
            <a:extLst>
              <a:ext uri="{FF2B5EF4-FFF2-40B4-BE49-F238E27FC236}">
                <a16:creationId xmlns:a16="http://schemas.microsoft.com/office/drawing/2014/main" id="{F903DD60-CE2F-0B04-5EEF-7B372C0D14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45518" y="1207964"/>
            <a:ext cx="536400" cy="536400"/>
          </a:xfrm>
          <a:prstGeom prst="rect">
            <a:avLst/>
          </a:prstGeom>
        </p:spPr>
      </p:pic>
      <p:pic>
        <p:nvPicPr>
          <p:cNvPr id="42" name="Picture 3">
            <a:extLst>
              <a:ext uri="{FF2B5EF4-FFF2-40B4-BE49-F238E27FC236}">
                <a16:creationId xmlns:a16="http://schemas.microsoft.com/office/drawing/2014/main" id="{62218947-9651-E165-DE39-34CC169D0D2F}"/>
              </a:ext>
            </a:extLst>
          </p:cNvPr>
          <p:cNvPicPr>
            <a:picLocks noChangeAspect="1"/>
          </p:cNvPicPr>
          <p:nvPr/>
        </p:nvPicPr>
        <p:blipFill rotWithShape="1">
          <a:blip r:embed="rId14"/>
          <a:srcRect t="3517" b="5313"/>
          <a:stretch/>
        </p:blipFill>
        <p:spPr>
          <a:xfrm>
            <a:off x="3658747" y="4494512"/>
            <a:ext cx="2062623" cy="1044709"/>
          </a:xfrm>
          <a:prstGeom prst="rect">
            <a:avLst/>
          </a:prstGeom>
        </p:spPr>
      </p:pic>
    </p:spTree>
    <p:extLst>
      <p:ext uri="{BB962C8B-B14F-4D97-AF65-F5344CB8AC3E}">
        <p14:creationId xmlns:p14="http://schemas.microsoft.com/office/powerpoint/2010/main" val="2588963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14033C9-E266-9869-B19E-AEEDA41DE3DA}"/>
              </a:ext>
            </a:extLst>
          </p:cNvPr>
          <p:cNvSpPr>
            <a:spLocks noGrp="1"/>
          </p:cNvSpPr>
          <p:nvPr>
            <p:ph type="body" sz="quarter" idx="15"/>
          </p:nvPr>
        </p:nvSpPr>
        <p:spPr/>
        <p:txBody>
          <a:bodyPr/>
          <a:lstStyle/>
          <a:p>
            <a:r>
              <a:rPr lang="de-DE"/>
              <a:t>AI </a:t>
            </a:r>
            <a:r>
              <a:rPr lang="de-DE" err="1"/>
              <a:t>tools</a:t>
            </a:r>
            <a:r>
              <a:rPr lang="de-DE"/>
              <a:t> @ Bosch</a:t>
            </a:r>
          </a:p>
          <a:p>
            <a:endParaRPr lang="de-DE"/>
          </a:p>
        </p:txBody>
      </p:sp>
      <p:sp>
        <p:nvSpPr>
          <p:cNvPr id="3" name="Titel 2">
            <a:extLst>
              <a:ext uri="{FF2B5EF4-FFF2-40B4-BE49-F238E27FC236}">
                <a16:creationId xmlns:a16="http://schemas.microsoft.com/office/drawing/2014/main" id="{486E6763-39C6-7698-6FA5-3ACE5DF61AF4}"/>
              </a:ext>
            </a:extLst>
          </p:cNvPr>
          <p:cNvSpPr>
            <a:spLocks noGrp="1"/>
          </p:cNvSpPr>
          <p:nvPr>
            <p:ph type="title"/>
          </p:nvPr>
        </p:nvSpPr>
        <p:spPr/>
        <p:txBody>
          <a:bodyPr/>
          <a:lstStyle/>
          <a:p>
            <a:r>
              <a:rPr lang="de-DE"/>
              <a:t>AskBosch – User </a:t>
            </a:r>
            <a:r>
              <a:rPr lang="de-DE" err="1"/>
              <a:t>plans</a:t>
            </a:r>
            <a:endParaRPr lang="de-DE"/>
          </a:p>
        </p:txBody>
      </p:sp>
      <p:sp>
        <p:nvSpPr>
          <p:cNvPr id="4" name="Foliennummernplatzhalter 3">
            <a:extLst>
              <a:ext uri="{FF2B5EF4-FFF2-40B4-BE49-F238E27FC236}">
                <a16:creationId xmlns:a16="http://schemas.microsoft.com/office/drawing/2014/main" id="{9DB95D93-C248-DB96-6CDE-B3EE547EC6E8}"/>
              </a:ext>
            </a:extLst>
          </p:cNvPr>
          <p:cNvSpPr>
            <a:spLocks noGrp="1"/>
          </p:cNvSpPr>
          <p:nvPr>
            <p:ph type="sldNum" sz="quarter" idx="12"/>
          </p:nvPr>
        </p:nvSpPr>
        <p:spPr/>
        <p:txBody>
          <a:bodyPr/>
          <a:lstStyle/>
          <a:p>
            <a:fld id="{4898AEC0-503E-4FA4-859C-D0F72D6E3F79}" type="slidenum">
              <a:rPr lang="en-US" noProof="1" smtClean="0"/>
              <a:pPr/>
              <a:t>31</a:t>
            </a:fld>
            <a:endParaRPr lang="en-US" noProof="1"/>
          </a:p>
        </p:txBody>
      </p:sp>
      <p:graphicFrame>
        <p:nvGraphicFramePr>
          <p:cNvPr id="5" name="Tabelle 4">
            <a:extLst>
              <a:ext uri="{FF2B5EF4-FFF2-40B4-BE49-F238E27FC236}">
                <a16:creationId xmlns:a16="http://schemas.microsoft.com/office/drawing/2014/main" id="{B56C2AB8-EFCA-EFA1-A125-326EED6AA096}"/>
              </a:ext>
            </a:extLst>
          </p:cNvPr>
          <p:cNvGraphicFramePr>
            <a:graphicFrameLocks noGrp="1"/>
          </p:cNvGraphicFramePr>
          <p:nvPr>
            <p:extLst>
              <p:ext uri="{D42A27DB-BD31-4B8C-83A1-F6EECF244321}">
                <p14:modId xmlns:p14="http://schemas.microsoft.com/office/powerpoint/2010/main" val="2158627915"/>
              </p:ext>
            </p:extLst>
          </p:nvPr>
        </p:nvGraphicFramePr>
        <p:xfrm>
          <a:off x="205200" y="1203060"/>
          <a:ext cx="10349389" cy="4078872"/>
        </p:xfrm>
        <a:graphic>
          <a:graphicData uri="http://schemas.openxmlformats.org/drawingml/2006/table">
            <a:tbl>
              <a:tblPr/>
              <a:tblGrid>
                <a:gridCol w="666670">
                  <a:extLst>
                    <a:ext uri="{9D8B030D-6E8A-4147-A177-3AD203B41FA5}">
                      <a16:colId xmlns:a16="http://schemas.microsoft.com/office/drawing/2014/main" val="1550237519"/>
                    </a:ext>
                  </a:extLst>
                </a:gridCol>
                <a:gridCol w="1736651">
                  <a:extLst>
                    <a:ext uri="{9D8B030D-6E8A-4147-A177-3AD203B41FA5}">
                      <a16:colId xmlns:a16="http://schemas.microsoft.com/office/drawing/2014/main" val="1601948276"/>
                    </a:ext>
                  </a:extLst>
                </a:gridCol>
                <a:gridCol w="1736651">
                  <a:extLst>
                    <a:ext uri="{9D8B030D-6E8A-4147-A177-3AD203B41FA5}">
                      <a16:colId xmlns:a16="http://schemas.microsoft.com/office/drawing/2014/main" val="2381575781"/>
                    </a:ext>
                  </a:extLst>
                </a:gridCol>
                <a:gridCol w="1736651">
                  <a:extLst>
                    <a:ext uri="{9D8B030D-6E8A-4147-A177-3AD203B41FA5}">
                      <a16:colId xmlns:a16="http://schemas.microsoft.com/office/drawing/2014/main" val="2295978993"/>
                    </a:ext>
                  </a:extLst>
                </a:gridCol>
                <a:gridCol w="2236383">
                  <a:extLst>
                    <a:ext uri="{9D8B030D-6E8A-4147-A177-3AD203B41FA5}">
                      <a16:colId xmlns:a16="http://schemas.microsoft.com/office/drawing/2014/main" val="3718991171"/>
                    </a:ext>
                  </a:extLst>
                </a:gridCol>
                <a:gridCol w="2236383">
                  <a:extLst>
                    <a:ext uri="{9D8B030D-6E8A-4147-A177-3AD203B41FA5}">
                      <a16:colId xmlns:a16="http://schemas.microsoft.com/office/drawing/2014/main" val="4293185377"/>
                    </a:ext>
                  </a:extLst>
                </a:gridCol>
              </a:tblGrid>
              <a:tr h="187961">
                <a:tc gridSpan="4">
                  <a:txBody>
                    <a:bodyPr/>
                    <a:lstStyle/>
                    <a:p>
                      <a:pPr algn="ctr" fontAlgn="t"/>
                      <a:r>
                        <a:rPr lang="de-DE" sz="1600" b="1">
                          <a:solidFill>
                            <a:schemeClr val="accent2"/>
                          </a:solidFill>
                          <a:effectLst/>
                        </a:rPr>
                        <a:t>AskBosch Basic User Plan</a:t>
                      </a:r>
                      <a:r>
                        <a:rPr lang="de-DE" sz="1600">
                          <a:solidFill>
                            <a:schemeClr val="accent2"/>
                          </a:solidFill>
                          <a:effectLst/>
                        </a:rPr>
                        <a:t> </a:t>
                      </a:r>
                    </a:p>
                  </a:txBody>
                  <a:tcPr marL="19042" marR="19042" marT="13329" marB="13329" anchor="ctr">
                    <a:lnL w="9525" cap="flat" cmpd="sng" algn="ctr">
                      <a:solidFill>
                        <a:srgbClr val="C1C7D0"/>
                      </a:solidFill>
                      <a:prstDash val="solid"/>
                      <a:round/>
                      <a:headEnd type="none" w="med" len="med"/>
                      <a:tailEnd type="none" w="med" len="med"/>
                    </a:lnL>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hMerge="1">
                  <a:txBody>
                    <a:bodyPr/>
                    <a:lstStyle/>
                    <a:p>
                      <a:endParaRPr lang="de-DE"/>
                    </a:p>
                  </a:txBody>
                  <a:tcPr/>
                </a:tc>
                <a:tc hMerge="1">
                  <a:txBody>
                    <a:bodyPr/>
                    <a:lstStyle/>
                    <a:p>
                      <a:endParaRPr lang="de-DE"/>
                    </a:p>
                  </a:txBody>
                  <a:tcPr/>
                </a:tc>
                <a:tc hMerge="1">
                  <a:txBody>
                    <a:bodyPr/>
                    <a:lstStyle/>
                    <a:p>
                      <a:pPr algn="ctr" fontAlgn="t"/>
                      <a:endParaRPr lang="de-DE" sz="1600">
                        <a:effectLst/>
                      </a:endParaRPr>
                    </a:p>
                  </a:txBody>
                  <a:tcPr marL="19042" marR="19042" marT="13329" marB="13329" anchor="ctr">
                    <a:lnL w="9525" cap="flat" cmpd="sng" algn="ctr">
                      <a:solidFill>
                        <a:srgbClr val="C1C7D0"/>
                      </a:solidFill>
                      <a:prstDash val="solid"/>
                      <a:round/>
                      <a:headEnd type="none" w="med" len="med"/>
                      <a:tailEnd type="none" w="med" len="med"/>
                    </a:lnL>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gridSpan="2">
                  <a:txBody>
                    <a:bodyPr/>
                    <a:lstStyle/>
                    <a:p>
                      <a:pPr marL="0" marR="0" lvl="0" indent="0" algn="ctr" defTabSz="914333" rtl="0" eaLnBrk="1" fontAlgn="t" latinLnBrk="0" hangingPunct="1">
                        <a:lnSpc>
                          <a:spcPct val="100000"/>
                        </a:lnSpc>
                        <a:spcBef>
                          <a:spcPts val="0"/>
                        </a:spcBef>
                        <a:spcAft>
                          <a:spcPts val="0"/>
                        </a:spcAft>
                        <a:buClrTx/>
                        <a:buSzTx/>
                        <a:buFontTx/>
                        <a:buNone/>
                        <a:tabLst/>
                        <a:defRPr/>
                      </a:pPr>
                      <a:r>
                        <a:rPr lang="de-DE" sz="1600" b="1">
                          <a:solidFill>
                            <a:schemeClr val="accent2"/>
                          </a:solidFill>
                          <a:effectLst/>
                        </a:rPr>
                        <a:t>AskBosch </a:t>
                      </a:r>
                      <a:r>
                        <a:rPr lang="de-DE" sz="1600" b="1" err="1">
                          <a:solidFill>
                            <a:schemeClr val="accent2"/>
                          </a:solidFill>
                          <a:effectLst/>
                        </a:rPr>
                        <a:t>Advanced</a:t>
                      </a:r>
                      <a:r>
                        <a:rPr lang="de-DE" sz="1600" b="1">
                          <a:solidFill>
                            <a:schemeClr val="accent2"/>
                          </a:solidFill>
                          <a:effectLst/>
                        </a:rPr>
                        <a:t> User Plan</a:t>
                      </a:r>
                      <a:r>
                        <a:rPr lang="de-DE" sz="1600">
                          <a:solidFill>
                            <a:schemeClr val="accent2"/>
                          </a:solidFill>
                          <a:effectLst/>
                        </a:rPr>
                        <a:t> </a:t>
                      </a:r>
                    </a:p>
                  </a:txBody>
                  <a:tcPr marL="19042" marR="19042" marT="13329" marB="13329" anchor="ct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hMerge="1">
                  <a:txBody>
                    <a:bodyPr/>
                    <a:lstStyle/>
                    <a:p>
                      <a:pPr algn="ctr" fontAlgn="t"/>
                      <a:endParaRPr lang="de-DE" sz="1600">
                        <a:effectLst/>
                      </a:endParaRPr>
                    </a:p>
                  </a:txBody>
                  <a:tcPr marL="19042" marR="19042" marT="13329" marB="13329" anchor="ct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2422187952"/>
                  </a:ext>
                </a:extLst>
              </a:tr>
              <a:tr h="367988">
                <a:tc>
                  <a:txBody>
                    <a:bodyPr/>
                    <a:lstStyle/>
                    <a:p>
                      <a:pPr algn="l" fontAlgn="t"/>
                      <a:r>
                        <a:rPr lang="de-DE" sz="1100" b="1">
                          <a:solidFill>
                            <a:srgbClr val="000000"/>
                          </a:solidFill>
                          <a:effectLst/>
                        </a:rPr>
                        <a:t>Recommended for</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gridSpan="3">
                  <a:txBody>
                    <a:bodyPr/>
                    <a:lstStyle/>
                    <a:p>
                      <a:pPr algn="l" fontAlgn="t"/>
                      <a:r>
                        <a:rPr lang="en-US" sz="1100">
                          <a:solidFill>
                            <a:srgbClr val="000000"/>
                          </a:solidFill>
                          <a:effectLst/>
                        </a:rPr>
                        <a:t>AskBosch Basic is designed for the users who want to improve their efficiency in the daily work routine (text, creative writing, problem solving and many more typical tasks).</a:t>
                      </a:r>
                      <a:endParaRPr lang="en-US"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hMerge="1">
                  <a:txBody>
                    <a:bodyPr/>
                    <a:lstStyle/>
                    <a:p>
                      <a:endParaRPr lang="de-DE"/>
                    </a:p>
                  </a:txBody>
                  <a:tcPr/>
                </a:tc>
                <a:tc hMerge="1">
                  <a:txBody>
                    <a:bodyPr/>
                    <a:lstStyle/>
                    <a:p>
                      <a:endParaRPr lang="de-DE"/>
                    </a:p>
                  </a:txBody>
                  <a:tcPr/>
                </a:tc>
                <a:tc gridSpan="2">
                  <a:txBody>
                    <a:bodyPr/>
                    <a:lstStyle/>
                    <a:p>
                      <a:pPr algn="l" fontAlgn="t"/>
                      <a:r>
                        <a:rPr lang="en-US" sz="1100">
                          <a:solidFill>
                            <a:srgbClr val="000000"/>
                          </a:solidFill>
                          <a:effectLst/>
                        </a:rPr>
                        <a:t>AskBosch Advanced is recommended for more advanced and complex tasks (e.g. data analytics; file upload and analysis; audio and video analysis). </a:t>
                      </a:r>
                      <a:endParaRPr lang="en-US"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hMerge="1">
                  <a:txBody>
                    <a:bodyPr/>
                    <a:lstStyle/>
                    <a:p>
                      <a:endParaRPr lang="de-DE"/>
                    </a:p>
                  </a:txBody>
                  <a:tcPr/>
                </a:tc>
                <a:extLst>
                  <a:ext uri="{0D108BD9-81ED-4DB2-BD59-A6C34878D82A}">
                    <a16:rowId xmlns:a16="http://schemas.microsoft.com/office/drawing/2014/main" val="2641922689"/>
                  </a:ext>
                </a:extLst>
              </a:tr>
              <a:tr h="135012">
                <a:tc>
                  <a:txBody>
                    <a:bodyPr/>
                    <a:lstStyle/>
                    <a:p>
                      <a:pPr algn="l" fontAlgn="t"/>
                      <a:r>
                        <a:rPr lang="de-DE" sz="1100" b="1">
                          <a:solidFill>
                            <a:srgbClr val="000000"/>
                          </a:solidFill>
                          <a:effectLst/>
                        </a:rPr>
                        <a:t>Pricing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gridSpan="3">
                  <a:txBody>
                    <a:bodyPr/>
                    <a:lstStyle/>
                    <a:p>
                      <a:pPr algn="l" fontAlgn="t"/>
                      <a:r>
                        <a:rPr lang="de-DE" sz="1100">
                          <a:solidFill>
                            <a:srgbClr val="000000"/>
                          </a:solidFill>
                          <a:effectLst/>
                        </a:rPr>
                        <a:t>4 EUR per </a:t>
                      </a:r>
                      <a:r>
                        <a:rPr lang="de-DE" sz="1100" err="1">
                          <a:solidFill>
                            <a:srgbClr val="000000"/>
                          </a:solidFill>
                          <a:effectLst/>
                        </a:rPr>
                        <a:t>user</a:t>
                      </a:r>
                      <a:r>
                        <a:rPr lang="de-DE" sz="1100">
                          <a:solidFill>
                            <a:srgbClr val="000000"/>
                          </a:solidFill>
                          <a:effectLst/>
                        </a:rPr>
                        <a:t> per </a:t>
                      </a:r>
                      <a:r>
                        <a:rPr lang="de-DE" sz="1100" err="1">
                          <a:solidFill>
                            <a:srgbClr val="000000"/>
                          </a:solidFill>
                          <a:effectLst/>
                        </a:rPr>
                        <a:t>month</a:t>
                      </a:r>
                      <a:r>
                        <a:rPr lang="de-DE" sz="1100">
                          <a:solidFill>
                            <a:srgbClr val="000000"/>
                          </a:solidFill>
                          <a:effectLst/>
                        </a:rPr>
                        <a:t>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hMerge="1">
                  <a:txBody>
                    <a:bodyPr/>
                    <a:lstStyle/>
                    <a:p>
                      <a:endParaRPr lang="de-DE"/>
                    </a:p>
                  </a:txBody>
                  <a:tcPr/>
                </a:tc>
                <a:tc hMerge="1">
                  <a:txBody>
                    <a:bodyPr/>
                    <a:lstStyle/>
                    <a:p>
                      <a:endParaRPr lang="de-DE"/>
                    </a:p>
                  </a:txBody>
                  <a:tcPr/>
                </a:tc>
                <a:tc gridSpan="2">
                  <a:txBody>
                    <a:bodyPr/>
                    <a:lstStyle/>
                    <a:p>
                      <a:pPr algn="l" fontAlgn="t"/>
                      <a:r>
                        <a:rPr lang="de-DE" sz="1100">
                          <a:solidFill>
                            <a:srgbClr val="000000"/>
                          </a:solidFill>
                          <a:effectLst/>
                        </a:rPr>
                        <a:t>30 EUR per </a:t>
                      </a:r>
                      <a:r>
                        <a:rPr lang="de-DE" sz="1100" err="1">
                          <a:solidFill>
                            <a:srgbClr val="000000"/>
                          </a:solidFill>
                          <a:effectLst/>
                        </a:rPr>
                        <a:t>user</a:t>
                      </a:r>
                      <a:r>
                        <a:rPr lang="de-DE" sz="1100">
                          <a:solidFill>
                            <a:srgbClr val="000000"/>
                          </a:solidFill>
                          <a:effectLst/>
                        </a:rPr>
                        <a:t> per </a:t>
                      </a:r>
                      <a:r>
                        <a:rPr lang="de-DE" sz="1100" err="1">
                          <a:solidFill>
                            <a:srgbClr val="000000"/>
                          </a:solidFill>
                          <a:effectLst/>
                        </a:rPr>
                        <a:t>month</a:t>
                      </a:r>
                      <a:r>
                        <a:rPr lang="de-DE" sz="1100">
                          <a:solidFill>
                            <a:srgbClr val="000000"/>
                          </a:solidFill>
                          <a:effectLst/>
                        </a:rPr>
                        <a:t>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hMerge="1">
                  <a:txBody>
                    <a:bodyPr/>
                    <a:lstStyle/>
                    <a:p>
                      <a:endParaRPr lang="de-DE"/>
                    </a:p>
                  </a:txBody>
                  <a:tcPr/>
                </a:tc>
                <a:extLst>
                  <a:ext uri="{0D108BD9-81ED-4DB2-BD59-A6C34878D82A}">
                    <a16:rowId xmlns:a16="http://schemas.microsoft.com/office/drawing/2014/main" val="2029467003"/>
                  </a:ext>
                </a:extLst>
              </a:tr>
              <a:tr h="0">
                <a:tc>
                  <a:txBody>
                    <a:bodyPr/>
                    <a:lstStyle/>
                    <a:p>
                      <a:pPr algn="l" fontAlgn="t"/>
                      <a:r>
                        <a:rPr lang="de-DE" sz="1100" b="1">
                          <a:solidFill>
                            <a:srgbClr val="000000"/>
                          </a:solidFill>
                          <a:effectLst/>
                        </a:rPr>
                        <a:t>LLM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de-DE" sz="1100" b="1">
                          <a:solidFill>
                            <a:srgbClr val="000000"/>
                          </a:solidFill>
                          <a:effectLst/>
                        </a:rPr>
                        <a:t>GPT-3.5 Turbo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100" b="1">
                          <a:effectLst/>
                        </a:rPr>
                        <a:t>GPT-4o mini</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100" b="1">
                          <a:solidFill>
                            <a:srgbClr val="000000"/>
                          </a:solidFill>
                          <a:effectLst/>
                        </a:rPr>
                        <a:t>Gemini 1.5 Flash</a:t>
                      </a:r>
                      <a:r>
                        <a:rPr lang="de-DE" sz="1100">
                          <a:solidFill>
                            <a:srgbClr val="000000"/>
                          </a:solidFill>
                          <a:effectLst/>
                        </a:rPr>
                        <a:t>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rPr>
                        <a:t>*</a:t>
                      </a:r>
                      <a:r>
                        <a:rPr lang="en-US" sz="1100" b="1">
                          <a:solidFill>
                            <a:srgbClr val="000000"/>
                          </a:solidFill>
                          <a:effectLst/>
                        </a:rPr>
                        <a:t>GPT-4o (Omni)</a:t>
                      </a:r>
                      <a:r>
                        <a:rPr lang="en-US" sz="1100">
                          <a:solidFill>
                            <a:srgbClr val="000000"/>
                          </a:solidFill>
                          <a:effectLst/>
                        </a:rPr>
                        <a:t> </a:t>
                      </a:r>
                      <a:endParaRPr lang="en-US"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100" b="1">
                          <a:solidFill>
                            <a:srgbClr val="000000"/>
                          </a:solidFill>
                          <a:effectLst/>
                        </a:rPr>
                        <a:t>Gemini Pro 1.5</a:t>
                      </a:r>
                      <a:r>
                        <a:rPr lang="de-DE" sz="1100">
                          <a:solidFill>
                            <a:srgbClr val="000000"/>
                          </a:solidFill>
                          <a:effectLst/>
                        </a:rPr>
                        <a:t>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60786571"/>
                  </a:ext>
                </a:extLst>
              </a:tr>
              <a:tr h="251500">
                <a:tc>
                  <a:txBody>
                    <a:bodyPr/>
                    <a:lstStyle/>
                    <a:p>
                      <a:pPr algn="l" fontAlgn="t"/>
                      <a:r>
                        <a:rPr lang="de-DE" sz="1100" b="1">
                          <a:solidFill>
                            <a:srgbClr val="000000"/>
                          </a:solidFill>
                          <a:effectLst/>
                        </a:rPr>
                        <a:t>Provider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de-DE" sz="1000">
                          <a:solidFill>
                            <a:srgbClr val="000000"/>
                          </a:solidFill>
                          <a:effectLst/>
                        </a:rPr>
                        <a:t>Microsoft/Open AI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effectLst/>
                        </a:rPr>
                        <a:t> </a:t>
                      </a:r>
                      <a:r>
                        <a:rPr lang="de-DE" sz="1000">
                          <a:solidFill>
                            <a:srgbClr val="000000"/>
                          </a:solidFill>
                          <a:effectLst/>
                        </a:rPr>
                        <a:t>Microsoft/Open AI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solidFill>
                            <a:srgbClr val="000000"/>
                          </a:solidFill>
                          <a:effectLst/>
                        </a:rPr>
                        <a:t>Google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solidFill>
                            <a:srgbClr val="000000"/>
                          </a:solidFill>
                          <a:effectLst/>
                        </a:rPr>
                        <a:t>Microsoft/Open AI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solidFill>
                            <a:srgbClr val="000000"/>
                          </a:solidFill>
                          <a:effectLst/>
                        </a:rPr>
                        <a:t>Google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903764532"/>
                  </a:ext>
                </a:extLst>
              </a:tr>
              <a:tr h="0">
                <a:tc>
                  <a:txBody>
                    <a:bodyPr/>
                    <a:lstStyle/>
                    <a:p>
                      <a:pPr algn="l" fontAlgn="t"/>
                      <a:r>
                        <a:rPr lang="de-DE" sz="1100" b="1">
                          <a:solidFill>
                            <a:srgbClr val="000000"/>
                          </a:solidFill>
                          <a:effectLst/>
                        </a:rPr>
                        <a:t>Multi-Modal Features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de-DE" sz="1000">
                          <a:solidFill>
                            <a:srgbClr val="000000"/>
                          </a:solidFill>
                          <a:effectLst/>
                        </a:rPr>
                        <a:t>Text2Text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effectLst/>
                        </a:rPr>
                        <a:t> </a:t>
                      </a:r>
                      <a:r>
                        <a:rPr lang="de-DE" sz="1000">
                          <a:solidFill>
                            <a:srgbClr val="000000"/>
                          </a:solidFill>
                          <a:effectLst/>
                        </a:rPr>
                        <a:t>Text2Text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solidFill>
                            <a:srgbClr val="000000"/>
                          </a:solidFill>
                          <a:effectLst/>
                        </a:rPr>
                        <a:t>Text2Text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solidFill>
                            <a:srgbClr val="000000"/>
                          </a:solidFill>
                          <a:effectLst/>
                        </a:rPr>
                        <a:t>Text2Text, Text2Image, Image2Text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solidFill>
                            <a:srgbClr val="000000"/>
                          </a:solidFill>
                          <a:effectLst/>
                        </a:rPr>
                        <a:t>Text2Text,  Text2Image, Image2Text,  Image2Image (prompt </a:t>
                      </a:r>
                      <a:r>
                        <a:rPr lang="de-DE" sz="1000" err="1">
                          <a:solidFill>
                            <a:srgbClr val="000000"/>
                          </a:solidFill>
                          <a:effectLst/>
                        </a:rPr>
                        <a:t>editing</a:t>
                      </a:r>
                      <a:r>
                        <a:rPr lang="de-DE" sz="1000">
                          <a:solidFill>
                            <a:srgbClr val="000000"/>
                          </a:solidFill>
                          <a:effectLst/>
                        </a:rPr>
                        <a:t>, limited), File Upload/</a:t>
                      </a:r>
                      <a:r>
                        <a:rPr lang="de-DE" sz="1000" err="1">
                          <a:solidFill>
                            <a:srgbClr val="000000"/>
                          </a:solidFill>
                          <a:effectLst/>
                        </a:rPr>
                        <a:t>Document</a:t>
                      </a:r>
                      <a:r>
                        <a:rPr lang="de-DE" sz="1000">
                          <a:solidFill>
                            <a:srgbClr val="000000"/>
                          </a:solidFill>
                          <a:effectLst/>
                        </a:rPr>
                        <a:t> </a:t>
                      </a:r>
                      <a:r>
                        <a:rPr lang="de-DE" sz="1000" err="1">
                          <a:solidFill>
                            <a:srgbClr val="000000"/>
                          </a:solidFill>
                          <a:effectLst/>
                        </a:rPr>
                        <a:t>analysis</a:t>
                      </a:r>
                      <a:r>
                        <a:rPr lang="de-DE" sz="1000">
                          <a:solidFill>
                            <a:srgbClr val="000000"/>
                          </a:solidFill>
                          <a:effectLst/>
                        </a:rPr>
                        <a:t>, Audio </a:t>
                      </a:r>
                      <a:r>
                        <a:rPr lang="de-DE" sz="1000" err="1">
                          <a:solidFill>
                            <a:srgbClr val="000000"/>
                          </a:solidFill>
                          <a:effectLst/>
                        </a:rPr>
                        <a:t>analysis</a:t>
                      </a:r>
                      <a:r>
                        <a:rPr lang="de-DE" sz="1000">
                          <a:solidFill>
                            <a:srgbClr val="000000"/>
                          </a:solidFill>
                          <a:effectLst/>
                        </a:rPr>
                        <a:t>, Video </a:t>
                      </a:r>
                      <a:r>
                        <a:rPr lang="de-DE" sz="1000" err="1">
                          <a:solidFill>
                            <a:srgbClr val="000000"/>
                          </a:solidFill>
                          <a:effectLst/>
                        </a:rPr>
                        <a:t>analysis</a:t>
                      </a:r>
                      <a:r>
                        <a:rPr lang="de-DE" sz="1000">
                          <a:solidFill>
                            <a:srgbClr val="000000"/>
                          </a:solidFill>
                          <a:effectLst/>
                        </a:rPr>
                        <a:t>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979034812"/>
                  </a:ext>
                </a:extLst>
              </a:tr>
              <a:tr h="0">
                <a:tc>
                  <a:txBody>
                    <a:bodyPr/>
                    <a:lstStyle/>
                    <a:p>
                      <a:pPr algn="l" fontAlgn="t"/>
                      <a:r>
                        <a:rPr lang="de-DE" sz="1100" b="1">
                          <a:solidFill>
                            <a:srgbClr val="000000"/>
                          </a:solidFill>
                          <a:effectLst/>
                        </a:rPr>
                        <a:t>General Capabilities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US" sz="1000">
                          <a:solidFill>
                            <a:srgbClr val="000000"/>
                          </a:solidFill>
                          <a:effectLst/>
                        </a:rPr>
                        <a:t>various natural language processing tasks such as writing, coding, math, classification, and question answering.</a:t>
                      </a:r>
                      <a:endParaRPr lang="en-US"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rPr>
                        <a:t>Lightweight AI model designed for fast, efficient, and great quality text responses </a:t>
                      </a:r>
                      <a:endParaRPr lang="en-US"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rPr>
                        <a:t>Boasts a one-million-token context window, ideal for tackling complex text processing tasks. </a:t>
                      </a:r>
                      <a:endParaRPr lang="en-US"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rPr>
                        <a:t>As a multimodal LLM, it has improved text generation and analysis capabilities. It also generates and analyzes images.  </a:t>
                      </a:r>
                      <a:endParaRPr lang="en-US"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rPr>
                        <a:t>As a multimodal LLM, it can perform complex text generation and analysis. It can generate and also analyze images, text documents, PDFs, videos, and audio files.  </a:t>
                      </a:r>
                      <a:endParaRPr lang="en-US"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090429470"/>
                  </a:ext>
                </a:extLst>
              </a:tr>
              <a:tr h="0">
                <a:tc>
                  <a:txBody>
                    <a:bodyPr/>
                    <a:lstStyle/>
                    <a:p>
                      <a:pPr algn="l" fontAlgn="t"/>
                      <a:r>
                        <a:rPr lang="de-DE" sz="1100" b="1">
                          <a:solidFill>
                            <a:srgbClr val="000000"/>
                          </a:solidFill>
                          <a:effectLst/>
                        </a:rPr>
                        <a:t>Strengths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US" sz="1000">
                          <a:solidFill>
                            <a:srgbClr val="000000"/>
                          </a:solidFill>
                          <a:effectLst/>
                        </a:rPr>
                        <a:t>High-quality text generation, wide application range </a:t>
                      </a:r>
                      <a:endParaRPr lang="en-US"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rPr>
                        <a:t> Offers text capabilities with excellent speed </a:t>
                      </a:r>
                      <a:endParaRPr lang="en-US"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rPr>
                        <a:t>Ideal for tackling complex text processing tasks </a:t>
                      </a:r>
                      <a:endParaRPr lang="en-US"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rPr>
                        <a:t>Specialized domain expertise, high-quality summaries, super performance in vision tasks </a:t>
                      </a:r>
                      <a:endParaRPr lang="en-US"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solidFill>
                            <a:srgbClr val="000000"/>
                          </a:solidFill>
                          <a:effectLst/>
                        </a:rPr>
                        <a:t>Enhanced contextual understanding, sentiment analysis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90643848"/>
                  </a:ext>
                </a:extLst>
              </a:tr>
              <a:tr h="367988">
                <a:tc>
                  <a:txBody>
                    <a:bodyPr/>
                    <a:lstStyle/>
                    <a:p>
                      <a:pPr algn="l" fontAlgn="t"/>
                      <a:r>
                        <a:rPr lang="de-DE" sz="1100" b="1">
                          <a:solidFill>
                            <a:srgbClr val="000000"/>
                          </a:solidFill>
                          <a:effectLst/>
                        </a:rPr>
                        <a:t>Training date </a:t>
                      </a:r>
                      <a:br>
                        <a:rPr lang="de-DE" sz="1100" b="1">
                          <a:solidFill>
                            <a:srgbClr val="000000"/>
                          </a:solidFill>
                          <a:effectLst/>
                        </a:rPr>
                      </a:br>
                      <a:r>
                        <a:rPr lang="de-DE" sz="1100" b="1">
                          <a:solidFill>
                            <a:srgbClr val="000000"/>
                          </a:solidFill>
                          <a:effectLst/>
                        </a:rPr>
                        <a:t>(up to) </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de-DE" sz="1000">
                          <a:solidFill>
                            <a:srgbClr val="000000"/>
                          </a:solidFill>
                          <a:effectLst/>
                        </a:rPr>
                        <a:t>April 2023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effectLst/>
                        </a:rPr>
                        <a:t> </a:t>
                      </a:r>
                      <a:r>
                        <a:rPr lang="de-DE" sz="1000">
                          <a:solidFill>
                            <a:srgbClr val="000000"/>
                          </a:solidFill>
                          <a:effectLst/>
                        </a:rPr>
                        <a:t>Oct 2023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solidFill>
                            <a:srgbClr val="000000"/>
                          </a:solidFill>
                          <a:effectLst/>
                        </a:rPr>
                        <a:t>Sept 2024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solidFill>
                            <a:srgbClr val="000000"/>
                          </a:solidFill>
                          <a:effectLst/>
                        </a:rPr>
                        <a:t>Oct 2023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de-DE" sz="1000">
                          <a:solidFill>
                            <a:srgbClr val="000000"/>
                          </a:solidFill>
                          <a:effectLst/>
                        </a:rPr>
                        <a:t>Nov 2023 </a:t>
                      </a:r>
                      <a:endParaRPr lang="de-DE" sz="10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526420926"/>
                  </a:ext>
                </a:extLst>
              </a:tr>
              <a:tr h="251500">
                <a:tc>
                  <a:txBody>
                    <a:bodyPr/>
                    <a:lstStyle/>
                    <a:p>
                      <a:pPr algn="l" fontAlgn="t"/>
                      <a:r>
                        <a:rPr lang="de-DE" sz="1100" b="1">
                          <a:solidFill>
                            <a:srgbClr val="000000"/>
                          </a:solidFill>
                          <a:effectLst/>
                        </a:rPr>
                        <a:t>Coming soon</a:t>
                      </a:r>
                      <a:endParaRPr lang="de-DE" sz="1100">
                        <a:effectLst/>
                      </a:endParaRP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gridSpan="3">
                  <a:txBody>
                    <a:bodyPr/>
                    <a:lstStyle/>
                    <a:p>
                      <a:pPr algn="l" fontAlgn="t"/>
                      <a:r>
                        <a:rPr lang="de-DE" sz="1000">
                          <a:effectLst/>
                        </a:rPr>
                        <a:t>Prompt </a:t>
                      </a:r>
                      <a:r>
                        <a:rPr lang="de-DE" sz="1000" err="1">
                          <a:effectLst/>
                        </a:rPr>
                        <a:t>store</a:t>
                      </a:r>
                      <a:r>
                        <a:rPr lang="de-DE" sz="1000">
                          <a:effectLst/>
                        </a:rPr>
                        <a:t> &amp; </a:t>
                      </a:r>
                      <a:r>
                        <a:rPr lang="de-DE" sz="1000" err="1">
                          <a:effectLst/>
                        </a:rPr>
                        <a:t>sharing</a:t>
                      </a:r>
                      <a:r>
                        <a:rPr lang="de-DE" sz="1000">
                          <a:effectLst/>
                        </a:rPr>
                        <a:t>  </a:t>
                      </a: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hMerge="1">
                  <a:txBody>
                    <a:bodyPr/>
                    <a:lstStyle/>
                    <a:p>
                      <a:endParaRPr lang="de-DE"/>
                    </a:p>
                  </a:txBody>
                  <a:tcPr/>
                </a:tc>
                <a:tc hMerge="1">
                  <a:txBody>
                    <a:bodyPr/>
                    <a:lstStyle/>
                    <a:p>
                      <a:endParaRPr lang="de-DE"/>
                    </a:p>
                  </a:txBody>
                  <a:tcPr/>
                </a:tc>
                <a:tc gridSpan="2">
                  <a:txBody>
                    <a:bodyPr/>
                    <a:lstStyle/>
                    <a:p>
                      <a:pPr algn="l" fontAlgn="t"/>
                      <a:r>
                        <a:rPr lang="en-US" sz="1000">
                          <a:effectLst/>
                        </a:rPr>
                        <a:t>Live web search</a:t>
                      </a:r>
                      <a:br>
                        <a:rPr lang="en-US" sz="1000">
                          <a:effectLst/>
                        </a:rPr>
                      </a:br>
                      <a:r>
                        <a:rPr lang="en-US" sz="1000">
                          <a:effectLst/>
                        </a:rPr>
                        <a:t>Prompt store &amp; sharing</a:t>
                      </a:r>
                    </a:p>
                  </a:txBody>
                  <a:tcPr marL="19042" marR="19042" marT="13329" marB="13329">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hMerge="1">
                  <a:txBody>
                    <a:bodyPr/>
                    <a:lstStyle/>
                    <a:p>
                      <a:endParaRPr lang="de-DE"/>
                    </a:p>
                  </a:txBody>
                  <a:tcPr/>
                </a:tc>
                <a:extLst>
                  <a:ext uri="{0D108BD9-81ED-4DB2-BD59-A6C34878D82A}">
                    <a16:rowId xmlns:a16="http://schemas.microsoft.com/office/drawing/2014/main" val="3353681180"/>
                  </a:ext>
                </a:extLst>
              </a:tr>
            </a:tbl>
          </a:graphicData>
        </a:graphic>
      </p:graphicFrame>
      <p:sp>
        <p:nvSpPr>
          <p:cNvPr id="6" name="Rechteck 5">
            <a:extLst>
              <a:ext uri="{FF2B5EF4-FFF2-40B4-BE49-F238E27FC236}">
                <a16:creationId xmlns:a16="http://schemas.microsoft.com/office/drawing/2014/main" id="{54831620-EE26-4D45-D09D-BCF36E2CE21C}"/>
              </a:ext>
            </a:extLst>
          </p:cNvPr>
          <p:cNvSpPr/>
          <p:nvPr/>
        </p:nvSpPr>
        <p:spPr>
          <a:xfrm>
            <a:off x="180261" y="2011685"/>
            <a:ext cx="10493280" cy="182880"/>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2952422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B1C466-354D-D1D2-1389-10769B6095CE}"/>
              </a:ext>
            </a:extLst>
          </p:cNvPr>
          <p:cNvSpPr>
            <a:spLocks noGrp="1"/>
          </p:cNvSpPr>
          <p:nvPr>
            <p:ph type="body" sz="quarter" idx="2"/>
          </p:nvPr>
        </p:nvSpPr>
        <p:spPr>
          <a:xfrm>
            <a:off x="4735033" y="0"/>
            <a:ext cx="6025116" cy="5126308"/>
          </a:xfrm>
        </p:spPr>
        <p:txBody>
          <a:bodyPr anchor="ctr">
            <a:normAutofit/>
          </a:bodyPr>
          <a:lstStyle/>
          <a:p>
            <a:pPr algn="ctr"/>
            <a:r>
              <a:rPr lang="en-US" sz="3600" b="1" i="0">
                <a:solidFill>
                  <a:srgbClr val="000000"/>
                </a:solidFill>
                <a:effectLst/>
                <a:latin typeface="+mj-lt"/>
              </a:rPr>
              <a:t>AskBosch</a:t>
            </a:r>
            <a:r>
              <a:rPr lang="en-US" sz="2800" b="0" i="0">
                <a:solidFill>
                  <a:srgbClr val="000000"/>
                </a:solidFill>
                <a:effectLst/>
                <a:latin typeface="+mj-lt"/>
              </a:rPr>
              <a:t> is an AI-supported </a:t>
            </a:r>
            <a:br>
              <a:rPr lang="en-US" sz="2800" b="0" i="0">
                <a:solidFill>
                  <a:srgbClr val="000000"/>
                </a:solidFill>
                <a:effectLst/>
                <a:latin typeface="+mj-lt"/>
              </a:rPr>
            </a:br>
            <a:r>
              <a:rPr lang="en-US" sz="2800" b="1" i="0">
                <a:solidFill>
                  <a:srgbClr val="000000"/>
                </a:solidFill>
                <a:effectLst/>
                <a:latin typeface="+mj-lt"/>
              </a:rPr>
              <a:t>text generator</a:t>
            </a:r>
            <a:r>
              <a:rPr lang="en-US" sz="2800" b="0" i="0">
                <a:solidFill>
                  <a:srgbClr val="000000"/>
                </a:solidFill>
                <a:effectLst/>
                <a:latin typeface="+mj-lt"/>
              </a:rPr>
              <a:t> based on ChatGPT, </a:t>
            </a:r>
            <a:br>
              <a:rPr lang="en-US" sz="2800" b="0" i="0">
                <a:solidFill>
                  <a:srgbClr val="000000"/>
                </a:solidFill>
                <a:effectLst/>
                <a:latin typeface="+mj-lt"/>
              </a:rPr>
            </a:br>
            <a:r>
              <a:rPr lang="en-US" b="0" i="0">
                <a:solidFill>
                  <a:srgbClr val="000000"/>
                </a:solidFill>
                <a:effectLst/>
                <a:latin typeface="+mj-lt"/>
              </a:rPr>
              <a:t>powered by Bosch Digital and Corporate Research. </a:t>
            </a:r>
          </a:p>
          <a:p>
            <a:pPr algn="ctr"/>
            <a:endParaRPr lang="en-US" sz="2000">
              <a:solidFill>
                <a:srgbClr val="000000"/>
              </a:solidFill>
              <a:latin typeface="+mj-lt"/>
            </a:endParaRPr>
          </a:p>
          <a:p>
            <a:pPr marL="871200" lvl="2" indent="-182880">
              <a:buFont typeface="Arial" panose="020B0604020202020204" pitchFamily="34" charset="0"/>
              <a:buChar char="•"/>
            </a:pPr>
            <a:r>
              <a:rPr lang="en-US" b="0" i="0">
                <a:solidFill>
                  <a:srgbClr val="000000"/>
                </a:solidFill>
                <a:effectLst/>
                <a:latin typeface="+mj-lt"/>
              </a:rPr>
              <a:t>designed to support </a:t>
            </a:r>
            <a:br>
              <a:rPr lang="en-US" b="0" i="0">
                <a:solidFill>
                  <a:srgbClr val="000000"/>
                </a:solidFill>
                <a:effectLst/>
                <a:latin typeface="+mj-lt"/>
              </a:rPr>
            </a:br>
            <a:r>
              <a:rPr lang="en-US" b="0" i="0">
                <a:solidFill>
                  <a:srgbClr val="000000"/>
                </a:solidFill>
                <a:effectLst/>
                <a:latin typeface="+mj-lt"/>
              </a:rPr>
              <a:t>all Bosch associates </a:t>
            </a:r>
            <a:br>
              <a:rPr lang="en-US" b="0" i="0">
                <a:solidFill>
                  <a:srgbClr val="000000"/>
                </a:solidFill>
                <a:effectLst/>
                <a:latin typeface="+mj-lt"/>
              </a:rPr>
            </a:br>
            <a:r>
              <a:rPr lang="en-US" b="0" i="0">
                <a:solidFill>
                  <a:srgbClr val="000000"/>
                </a:solidFill>
                <a:effectLst/>
                <a:latin typeface="+mj-lt"/>
              </a:rPr>
              <a:t>in their daily work </a:t>
            </a:r>
          </a:p>
          <a:p>
            <a:pPr marL="871200" lvl="2" indent="-182880">
              <a:buFont typeface="Arial" panose="020B0604020202020204" pitchFamily="34" charset="0"/>
              <a:buChar char="•"/>
            </a:pPr>
            <a:r>
              <a:rPr lang="en-US">
                <a:solidFill>
                  <a:srgbClr val="000000"/>
                </a:solidFill>
                <a:latin typeface="+mj-lt"/>
              </a:rPr>
              <a:t>a</a:t>
            </a:r>
            <a:r>
              <a:rPr lang="en-US" b="0" i="0">
                <a:solidFill>
                  <a:srgbClr val="000000"/>
                </a:solidFill>
                <a:effectLst/>
                <a:latin typeface="+mj-lt"/>
              </a:rPr>
              <a:t>cts as a </a:t>
            </a:r>
            <a:r>
              <a:rPr lang="en-US" b="1" i="0">
                <a:solidFill>
                  <a:srgbClr val="000000"/>
                </a:solidFill>
                <a:effectLst/>
                <a:latin typeface="+mj-lt"/>
              </a:rPr>
              <a:t>virtual assistant </a:t>
            </a:r>
          </a:p>
          <a:p>
            <a:pPr marL="871200" lvl="2" indent="-182880">
              <a:buFont typeface="Arial" panose="020B0604020202020204" pitchFamily="34" charset="0"/>
              <a:buChar char="•"/>
            </a:pPr>
            <a:r>
              <a:rPr lang="en-US" b="0" i="0">
                <a:solidFill>
                  <a:srgbClr val="000000"/>
                </a:solidFill>
                <a:effectLst/>
                <a:latin typeface="+mj-lt"/>
              </a:rPr>
              <a:t>supports a variety of tasks </a:t>
            </a:r>
          </a:p>
          <a:p>
            <a:pPr marL="871200" lvl="2" indent="-182880">
              <a:buFont typeface="Arial" panose="020B0604020202020204" pitchFamily="34" charset="0"/>
              <a:buChar char="•"/>
            </a:pPr>
            <a:r>
              <a:rPr lang="en-US" b="0" i="0">
                <a:solidFill>
                  <a:srgbClr val="000000"/>
                </a:solidFill>
                <a:effectLst/>
                <a:latin typeface="+mj-lt"/>
              </a:rPr>
              <a:t>prioritizes </a:t>
            </a:r>
            <a:r>
              <a:rPr lang="en-US" b="1" i="0">
                <a:solidFill>
                  <a:srgbClr val="000000"/>
                </a:solidFill>
                <a:effectLst/>
                <a:latin typeface="+mj-lt"/>
              </a:rPr>
              <a:t>data protection and security</a:t>
            </a:r>
            <a:r>
              <a:rPr lang="en-US" b="1">
                <a:solidFill>
                  <a:srgbClr val="000000"/>
                </a:solidFill>
                <a:latin typeface="+mj-lt"/>
              </a:rPr>
              <a:t> </a:t>
            </a:r>
            <a:br>
              <a:rPr lang="en-US" b="1">
                <a:solidFill>
                  <a:srgbClr val="000000"/>
                </a:solidFill>
                <a:latin typeface="+mj-lt"/>
              </a:rPr>
            </a:br>
            <a:r>
              <a:rPr lang="en-US">
                <a:solidFill>
                  <a:srgbClr val="000000"/>
                </a:solidFill>
                <a:latin typeface="+mj-lt"/>
                <a:sym typeface="Wingdings" panose="05000000000000000000" pitchFamily="2" charset="2"/>
              </a:rPr>
              <a:t> </a:t>
            </a:r>
            <a:r>
              <a:rPr lang="en-US">
                <a:solidFill>
                  <a:srgbClr val="000000"/>
                </a:solidFill>
                <a:latin typeface="+mj-lt"/>
              </a:rPr>
              <a:t>public, internal or confidential data is allowed </a:t>
            </a:r>
            <a:br>
              <a:rPr lang="en-US">
                <a:solidFill>
                  <a:srgbClr val="000000"/>
                </a:solidFill>
                <a:latin typeface="+mj-lt"/>
              </a:rPr>
            </a:br>
            <a:r>
              <a:rPr lang="en-US">
                <a:solidFill>
                  <a:srgbClr val="000000"/>
                </a:solidFill>
                <a:latin typeface="+mj-lt"/>
              </a:rPr>
              <a:t>    (C-SC0, C-SC1 or C-SC2)</a:t>
            </a:r>
          </a:p>
          <a:p>
            <a:pPr marL="871200" lvl="2" indent="-182880">
              <a:buFont typeface="Arial" panose="020B0604020202020204" pitchFamily="34" charset="0"/>
              <a:buChar char="•"/>
            </a:pPr>
            <a:r>
              <a:rPr lang="en-US">
                <a:solidFill>
                  <a:srgbClr val="000000"/>
                </a:solidFill>
                <a:latin typeface="+mj-lt"/>
              </a:rPr>
              <a:t>data status </a:t>
            </a:r>
            <a:r>
              <a:rPr lang="en-US" err="1">
                <a:solidFill>
                  <a:srgbClr val="000000"/>
                </a:solidFill>
                <a:latin typeface="+mj-lt"/>
              </a:rPr>
              <a:t>april</a:t>
            </a:r>
            <a:r>
              <a:rPr lang="en-US">
                <a:solidFill>
                  <a:srgbClr val="000000"/>
                </a:solidFill>
                <a:latin typeface="+mj-lt"/>
              </a:rPr>
              <a:t> 2023 – no recent data available </a:t>
            </a:r>
          </a:p>
          <a:p>
            <a:endParaRPr lang="en-US" sz="2000">
              <a:latin typeface="+mj-lt"/>
            </a:endParaRPr>
          </a:p>
        </p:txBody>
      </p:sp>
      <p:pic>
        <p:nvPicPr>
          <p:cNvPr id="4098" name="Picture 2" descr="What is AI? What does artificial intelligence do? - BBC Newsround">
            <a:extLst>
              <a:ext uri="{FF2B5EF4-FFF2-40B4-BE49-F238E27FC236}">
                <a16:creationId xmlns:a16="http://schemas.microsoft.com/office/drawing/2014/main" id="{83D37C9E-766C-5FC0-58CA-0864F370F0A1}"/>
              </a:ext>
            </a:extLst>
          </p:cNvPr>
          <p:cNvPicPr>
            <a:picLocks noGrp="1" noChangeAspect="1" noChangeArrowheads="1"/>
          </p:cNvPicPr>
          <p:nvPr>
            <p:ph type="pic" sz="quarter" idx="1"/>
          </p:nvPr>
        </p:nvPicPr>
        <p:blipFill>
          <a:blip r:embed="rId3">
            <a:alphaModFix amt="20000"/>
            <a:extLst>
              <a:ext uri="{28A0092B-C50C-407E-A947-70E740481C1C}">
                <a14:useLocalDpi xmlns:a14="http://schemas.microsoft.com/office/drawing/2010/main" val="0"/>
              </a:ext>
            </a:extLst>
          </a:blip>
          <a:srcRect l="24994" r="24994"/>
          <a:stretch>
            <a:fillRect/>
          </a:stretch>
        </p:blipFill>
        <p:spPr bwMode="auto">
          <a:xfrm>
            <a:off x="0" y="0"/>
            <a:ext cx="4791740" cy="6170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AAB324-EC2C-D5CF-D6E5-DCF7A7BFA041}"/>
              </a:ext>
            </a:extLst>
          </p:cNvPr>
          <p:cNvSpPr txBox="1"/>
          <p:nvPr/>
        </p:nvSpPr>
        <p:spPr>
          <a:xfrm>
            <a:off x="104503" y="1871932"/>
            <a:ext cx="4559646" cy="2277374"/>
          </a:xfrm>
          <a:prstGeom prst="rect">
            <a:avLst/>
          </a:prstGeom>
          <a:noFill/>
        </p:spPr>
        <p:txBody>
          <a:bodyPr wrap="square" lIns="0" tIns="0" rIns="0" bIns="0" rtlCol="0" anchor="ctr">
            <a:noAutofit/>
          </a:bodyPr>
          <a:lstStyle/>
          <a:p>
            <a:pPr marR="0" algn="ctr" defTabSz="914400" eaLnBrk="1" fontAlgn="auto" latinLnBrk="0" hangingPunct="1">
              <a:spcBef>
                <a:spcPts val="500"/>
              </a:spcBef>
              <a:spcAft>
                <a:spcPts val="0"/>
              </a:spcAft>
              <a:buClrTx/>
              <a:buSzTx/>
              <a:buFontTx/>
              <a:buNone/>
              <a:tabLst/>
            </a:pPr>
            <a:r>
              <a:rPr kumimoji="0" lang="en-US" sz="7200" b="1" i="0" u="none" strike="noStrike" kern="0" cap="none" spc="0" normalizeH="0" baseline="0" noProof="0">
                <a:ln>
                  <a:noFill/>
                </a:ln>
                <a:solidFill>
                  <a:srgbClr val="002060"/>
                </a:solidFill>
                <a:effectLst/>
                <a:uLnTx/>
                <a:uFillTx/>
              </a:rPr>
              <a:t>AskBosch</a:t>
            </a:r>
          </a:p>
        </p:txBody>
      </p:sp>
      <p:pic>
        <p:nvPicPr>
          <p:cNvPr id="6" name="Grafik 5">
            <a:extLst>
              <a:ext uri="{FF2B5EF4-FFF2-40B4-BE49-F238E27FC236}">
                <a16:creationId xmlns:a16="http://schemas.microsoft.com/office/drawing/2014/main" id="{BD1A58BC-2B17-75C3-B94B-10D416893F0A}"/>
              </a:ext>
            </a:extLst>
          </p:cNvPr>
          <p:cNvPicPr>
            <a:picLocks noChangeAspect="1"/>
          </p:cNvPicPr>
          <p:nvPr/>
        </p:nvPicPr>
        <p:blipFill>
          <a:blip r:embed="rId4"/>
          <a:stretch>
            <a:fillRect/>
          </a:stretch>
        </p:blipFill>
        <p:spPr>
          <a:xfrm>
            <a:off x="7981925" y="1871932"/>
            <a:ext cx="2778224" cy="1213374"/>
          </a:xfrm>
          <a:prstGeom prst="rect">
            <a:avLst/>
          </a:prstGeom>
        </p:spPr>
      </p:pic>
      <p:pic>
        <p:nvPicPr>
          <p:cNvPr id="7" name="Picture 4">
            <a:extLst>
              <a:ext uri="{FF2B5EF4-FFF2-40B4-BE49-F238E27FC236}">
                <a16:creationId xmlns:a16="http://schemas.microsoft.com/office/drawing/2014/main" id="{5B1BBBA7-3E4C-1A0E-9197-9851EFBD4FE4}"/>
              </a:ext>
            </a:extLst>
          </p:cNvPr>
          <p:cNvPicPr>
            <a:picLocks noChangeAspect="1"/>
          </p:cNvPicPr>
          <p:nvPr/>
        </p:nvPicPr>
        <p:blipFill rotWithShape="1">
          <a:blip r:embed="rId5"/>
          <a:srcRect b="42963"/>
          <a:stretch/>
        </p:blipFill>
        <p:spPr>
          <a:xfrm>
            <a:off x="5558231" y="4416505"/>
            <a:ext cx="3741570" cy="1081465"/>
          </a:xfrm>
          <a:prstGeom prst="rect">
            <a:avLst/>
          </a:prstGeom>
        </p:spPr>
      </p:pic>
      <p:pic>
        <p:nvPicPr>
          <p:cNvPr id="8" name="Picture 1">
            <a:extLst>
              <a:ext uri="{FF2B5EF4-FFF2-40B4-BE49-F238E27FC236}">
                <a16:creationId xmlns:a16="http://schemas.microsoft.com/office/drawing/2014/main" id="{B8E581BF-C5F9-F3AF-D7AF-7EB1CA6E2A58}"/>
              </a:ext>
            </a:extLst>
          </p:cNvPr>
          <p:cNvPicPr>
            <a:picLocks noChangeAspect="1"/>
          </p:cNvPicPr>
          <p:nvPr/>
        </p:nvPicPr>
        <p:blipFill>
          <a:blip r:embed="rId6"/>
          <a:stretch>
            <a:fillRect/>
          </a:stretch>
        </p:blipFill>
        <p:spPr>
          <a:xfrm>
            <a:off x="9952551" y="3296677"/>
            <a:ext cx="587595" cy="883448"/>
          </a:xfrm>
          <a:prstGeom prst="rect">
            <a:avLst/>
          </a:prstGeom>
        </p:spPr>
      </p:pic>
    </p:spTree>
    <p:extLst>
      <p:ext uri="{BB962C8B-B14F-4D97-AF65-F5344CB8AC3E}">
        <p14:creationId xmlns:p14="http://schemas.microsoft.com/office/powerpoint/2010/main" val="2908178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AA9E2696-E6DB-4EF8-46E7-C7FCCC683376}"/>
              </a:ext>
            </a:extLst>
          </p:cNvPr>
          <p:cNvPicPr>
            <a:picLocks noChangeAspect="1"/>
          </p:cNvPicPr>
          <p:nvPr/>
        </p:nvPicPr>
        <p:blipFill rotWithShape="1">
          <a:blip r:embed="rId3">
            <a:duotone>
              <a:schemeClr val="accent4">
                <a:shade val="45000"/>
                <a:satMod val="135000"/>
              </a:schemeClr>
              <a:prstClr val="white"/>
            </a:duotone>
            <a:alphaModFix amt="20000"/>
            <a:extLst>
              <a:ext uri="{28A0092B-C50C-407E-A947-70E740481C1C}">
                <a14:useLocalDpi xmlns:a14="http://schemas.microsoft.com/office/drawing/2010/main" val="0"/>
              </a:ext>
            </a:extLst>
          </a:blip>
          <a:srcRect l="27151" t="7614" r="35179" b="24340"/>
          <a:stretch/>
        </p:blipFill>
        <p:spPr>
          <a:xfrm>
            <a:off x="7433" y="0"/>
            <a:ext cx="10962187" cy="5666399"/>
          </a:xfrm>
          <a:prstGeom prst="rect">
            <a:avLst/>
          </a:prstGeom>
        </p:spPr>
      </p:pic>
      <p:sp>
        <p:nvSpPr>
          <p:cNvPr id="4" name="Slide Number Placeholder 3">
            <a:extLst>
              <a:ext uri="{FF2B5EF4-FFF2-40B4-BE49-F238E27FC236}">
                <a16:creationId xmlns:a16="http://schemas.microsoft.com/office/drawing/2014/main" id="{D53621C2-6D70-1221-D7C8-634643E6F7B2}"/>
              </a:ext>
            </a:extLst>
          </p:cNvPr>
          <p:cNvSpPr>
            <a:spLocks noGrp="1"/>
          </p:cNvSpPr>
          <p:nvPr>
            <p:ph type="sldNum" sz="quarter" idx="12"/>
          </p:nvPr>
        </p:nvSpPr>
        <p:spPr/>
        <p:txBody>
          <a:bodyPr/>
          <a:lstStyle/>
          <a:p>
            <a:fld id="{4898AEC0-503E-4FA4-859C-D0F72D6E3F79}" type="slidenum">
              <a:rPr lang="en-US" noProof="1" smtClean="0"/>
              <a:pPr/>
              <a:t>33</a:t>
            </a:fld>
            <a:endParaRPr lang="en-US" noProof="1"/>
          </a:p>
        </p:txBody>
      </p:sp>
      <p:pic>
        <p:nvPicPr>
          <p:cNvPr id="6" name="Picture 5">
            <a:extLst>
              <a:ext uri="{FF2B5EF4-FFF2-40B4-BE49-F238E27FC236}">
                <a16:creationId xmlns:a16="http://schemas.microsoft.com/office/drawing/2014/main" id="{D4956256-FF31-59BF-58D7-7F8726F59049}"/>
              </a:ext>
            </a:extLst>
          </p:cNvPr>
          <p:cNvPicPr>
            <a:picLocks noChangeAspect="1"/>
          </p:cNvPicPr>
          <p:nvPr/>
        </p:nvPicPr>
        <p:blipFill>
          <a:blip r:embed="rId4"/>
          <a:stretch>
            <a:fillRect/>
          </a:stretch>
        </p:blipFill>
        <p:spPr>
          <a:xfrm>
            <a:off x="295015" y="1116415"/>
            <a:ext cx="6010406" cy="2902692"/>
          </a:xfrm>
          <a:prstGeom prst="rect">
            <a:avLst/>
          </a:prstGeom>
        </p:spPr>
      </p:pic>
      <p:sp>
        <p:nvSpPr>
          <p:cNvPr id="3" name="Titel 1">
            <a:extLst>
              <a:ext uri="{FF2B5EF4-FFF2-40B4-BE49-F238E27FC236}">
                <a16:creationId xmlns:a16="http://schemas.microsoft.com/office/drawing/2014/main" id="{85F6F319-7758-3D92-B4B5-ABBE24F87CF3}"/>
              </a:ext>
            </a:extLst>
          </p:cNvPr>
          <p:cNvSpPr>
            <a:spLocks noGrp="1"/>
          </p:cNvSpPr>
          <p:nvPr>
            <p:ph type="title"/>
          </p:nvPr>
        </p:nvSpPr>
        <p:spPr>
          <a:xfrm>
            <a:off x="205200" y="631392"/>
            <a:ext cx="10558800" cy="388800"/>
          </a:xfrm>
        </p:spPr>
        <p:txBody>
          <a:bodyPr lIns="0" tIns="0" rIns="0" bIns="0"/>
          <a:lstStyle/>
          <a:p>
            <a:r>
              <a:rPr lang="en-US">
                <a:solidFill>
                  <a:schemeClr val="accent2"/>
                </a:solidFill>
              </a:rPr>
              <a:t>Everyday virtual assistant </a:t>
            </a:r>
          </a:p>
        </p:txBody>
      </p:sp>
      <p:sp>
        <p:nvSpPr>
          <p:cNvPr id="7" name="chapter_conv">
            <a:extLst>
              <a:ext uri="{FF2B5EF4-FFF2-40B4-BE49-F238E27FC236}">
                <a16:creationId xmlns:a16="http://schemas.microsoft.com/office/drawing/2014/main" id="{72317717-8B53-0A4B-AD6E-7B9F16B39F1F}"/>
              </a:ext>
            </a:extLst>
          </p:cNvPr>
          <p:cNvSpPr>
            <a:spLocks noGrp="1"/>
          </p:cNvSpPr>
          <p:nvPr>
            <p:ph type="body" sz="quarter" idx="15"/>
          </p:nvPr>
        </p:nvSpPr>
        <p:spPr>
          <a:xfrm>
            <a:off x="205200" y="259200"/>
            <a:ext cx="10558800" cy="388800"/>
          </a:xfrm>
        </p:spPr>
        <p:txBody>
          <a:bodyPr vert="horz" lIns="0" tIns="0" rIns="0" bIns="0" rtlCol="0">
            <a:noAutofit/>
          </a:bodyPr>
          <a:lstStyle/>
          <a:p>
            <a:r>
              <a:rPr lang="en-US" b="1" kern="1200" err="1">
                <a:solidFill>
                  <a:srgbClr val="000000"/>
                </a:solidFill>
                <a:latin typeface="+mj-lt"/>
                <a:ea typeface="+mj-ea"/>
                <a:cs typeface="+mj-cs"/>
              </a:rPr>
              <a:t>AskBosch</a:t>
            </a:r>
            <a:endParaRPr lang="de-DE"/>
          </a:p>
        </p:txBody>
      </p:sp>
      <p:pic>
        <p:nvPicPr>
          <p:cNvPr id="8" name="Picture 5">
            <a:extLst>
              <a:ext uri="{FF2B5EF4-FFF2-40B4-BE49-F238E27FC236}">
                <a16:creationId xmlns:a16="http://schemas.microsoft.com/office/drawing/2014/main" id="{FB1EA193-7194-4363-9010-AFBCDB065423}"/>
              </a:ext>
            </a:extLst>
          </p:cNvPr>
          <p:cNvPicPr>
            <a:picLocks noChangeAspect="1"/>
          </p:cNvPicPr>
          <p:nvPr/>
        </p:nvPicPr>
        <p:blipFill>
          <a:blip r:embed="rId5"/>
          <a:stretch>
            <a:fillRect/>
          </a:stretch>
        </p:blipFill>
        <p:spPr>
          <a:xfrm>
            <a:off x="1761351" y="4313746"/>
            <a:ext cx="1674474" cy="1059361"/>
          </a:xfrm>
          <a:prstGeom prst="rect">
            <a:avLst/>
          </a:prstGeom>
        </p:spPr>
      </p:pic>
      <p:pic>
        <p:nvPicPr>
          <p:cNvPr id="9" name="Picture 10">
            <a:extLst>
              <a:ext uri="{FF2B5EF4-FFF2-40B4-BE49-F238E27FC236}">
                <a16:creationId xmlns:a16="http://schemas.microsoft.com/office/drawing/2014/main" id="{0A85F17B-2731-E60F-510F-F8F257239D29}"/>
              </a:ext>
            </a:extLst>
          </p:cNvPr>
          <p:cNvPicPr>
            <a:picLocks noChangeAspect="1"/>
          </p:cNvPicPr>
          <p:nvPr/>
        </p:nvPicPr>
        <p:blipFill>
          <a:blip r:embed="rId6"/>
          <a:stretch>
            <a:fillRect/>
          </a:stretch>
        </p:blipFill>
        <p:spPr>
          <a:xfrm>
            <a:off x="6621711" y="130518"/>
            <a:ext cx="1627323" cy="1253530"/>
          </a:xfrm>
          <a:prstGeom prst="rect">
            <a:avLst/>
          </a:prstGeom>
        </p:spPr>
      </p:pic>
      <p:pic>
        <p:nvPicPr>
          <p:cNvPr id="10" name="Picture 12">
            <a:extLst>
              <a:ext uri="{FF2B5EF4-FFF2-40B4-BE49-F238E27FC236}">
                <a16:creationId xmlns:a16="http://schemas.microsoft.com/office/drawing/2014/main" id="{6E22F892-9BBB-6BCD-FC70-6D9303A17B22}"/>
              </a:ext>
            </a:extLst>
          </p:cNvPr>
          <p:cNvPicPr>
            <a:picLocks noChangeAspect="1"/>
          </p:cNvPicPr>
          <p:nvPr/>
        </p:nvPicPr>
        <p:blipFill>
          <a:blip r:embed="rId7"/>
          <a:stretch>
            <a:fillRect/>
          </a:stretch>
        </p:blipFill>
        <p:spPr>
          <a:xfrm>
            <a:off x="3555334" y="4007411"/>
            <a:ext cx="1630732" cy="1253530"/>
          </a:xfrm>
          <a:prstGeom prst="rect">
            <a:avLst/>
          </a:prstGeom>
        </p:spPr>
      </p:pic>
      <p:pic>
        <p:nvPicPr>
          <p:cNvPr id="11" name="Picture 14">
            <a:extLst>
              <a:ext uri="{FF2B5EF4-FFF2-40B4-BE49-F238E27FC236}">
                <a16:creationId xmlns:a16="http://schemas.microsoft.com/office/drawing/2014/main" id="{46DA79BF-94FE-2A23-B3F9-0469703C0FEE}"/>
              </a:ext>
            </a:extLst>
          </p:cNvPr>
          <p:cNvPicPr>
            <a:picLocks noChangeAspect="1"/>
          </p:cNvPicPr>
          <p:nvPr/>
        </p:nvPicPr>
        <p:blipFill>
          <a:blip r:embed="rId8"/>
          <a:stretch>
            <a:fillRect/>
          </a:stretch>
        </p:blipFill>
        <p:spPr>
          <a:xfrm>
            <a:off x="7280353" y="1243685"/>
            <a:ext cx="1638352" cy="1253530"/>
          </a:xfrm>
          <a:prstGeom prst="rect">
            <a:avLst/>
          </a:prstGeom>
        </p:spPr>
      </p:pic>
      <p:pic>
        <p:nvPicPr>
          <p:cNvPr id="12" name="Picture 16">
            <a:extLst>
              <a:ext uri="{FF2B5EF4-FFF2-40B4-BE49-F238E27FC236}">
                <a16:creationId xmlns:a16="http://schemas.microsoft.com/office/drawing/2014/main" id="{7022BC80-0970-A81C-305C-FC0AF009A470}"/>
              </a:ext>
            </a:extLst>
          </p:cNvPr>
          <p:cNvPicPr>
            <a:picLocks noChangeAspect="1"/>
          </p:cNvPicPr>
          <p:nvPr/>
        </p:nvPicPr>
        <p:blipFill>
          <a:blip r:embed="rId9"/>
          <a:stretch>
            <a:fillRect/>
          </a:stretch>
        </p:blipFill>
        <p:spPr>
          <a:xfrm>
            <a:off x="8747017" y="209867"/>
            <a:ext cx="1746472" cy="1231850"/>
          </a:xfrm>
          <a:prstGeom prst="rect">
            <a:avLst/>
          </a:prstGeom>
        </p:spPr>
      </p:pic>
      <p:pic>
        <p:nvPicPr>
          <p:cNvPr id="13" name="Picture 18">
            <a:extLst>
              <a:ext uri="{FF2B5EF4-FFF2-40B4-BE49-F238E27FC236}">
                <a16:creationId xmlns:a16="http://schemas.microsoft.com/office/drawing/2014/main" id="{089A4A97-4288-0B39-1BB1-8210E65E761B}"/>
              </a:ext>
            </a:extLst>
          </p:cNvPr>
          <p:cNvPicPr>
            <a:picLocks noChangeAspect="1"/>
          </p:cNvPicPr>
          <p:nvPr/>
        </p:nvPicPr>
        <p:blipFill>
          <a:blip r:embed="rId10"/>
          <a:stretch>
            <a:fillRect/>
          </a:stretch>
        </p:blipFill>
        <p:spPr>
          <a:xfrm>
            <a:off x="6124948" y="2261738"/>
            <a:ext cx="1850500" cy="1303470"/>
          </a:xfrm>
          <a:prstGeom prst="rect">
            <a:avLst/>
          </a:prstGeom>
        </p:spPr>
      </p:pic>
      <p:pic>
        <p:nvPicPr>
          <p:cNvPr id="14" name="Picture 22">
            <a:extLst>
              <a:ext uri="{FF2B5EF4-FFF2-40B4-BE49-F238E27FC236}">
                <a16:creationId xmlns:a16="http://schemas.microsoft.com/office/drawing/2014/main" id="{87A60255-04EA-C7AE-27AE-0E43F3855A16}"/>
              </a:ext>
            </a:extLst>
          </p:cNvPr>
          <p:cNvPicPr>
            <a:picLocks noChangeAspect="1"/>
          </p:cNvPicPr>
          <p:nvPr/>
        </p:nvPicPr>
        <p:blipFill>
          <a:blip r:embed="rId11"/>
          <a:stretch>
            <a:fillRect/>
          </a:stretch>
        </p:blipFill>
        <p:spPr>
          <a:xfrm>
            <a:off x="8824112" y="3873717"/>
            <a:ext cx="1850498" cy="1311309"/>
          </a:xfrm>
          <a:prstGeom prst="rect">
            <a:avLst/>
          </a:prstGeom>
        </p:spPr>
      </p:pic>
      <p:pic>
        <p:nvPicPr>
          <p:cNvPr id="15" name="Picture 20">
            <a:extLst>
              <a:ext uri="{FF2B5EF4-FFF2-40B4-BE49-F238E27FC236}">
                <a16:creationId xmlns:a16="http://schemas.microsoft.com/office/drawing/2014/main" id="{E2F7AEA5-F413-748A-AFC2-460BC8688916}"/>
              </a:ext>
            </a:extLst>
          </p:cNvPr>
          <p:cNvPicPr>
            <a:picLocks noChangeAspect="1"/>
          </p:cNvPicPr>
          <p:nvPr/>
        </p:nvPicPr>
        <p:blipFill>
          <a:blip r:embed="rId12"/>
          <a:stretch>
            <a:fillRect/>
          </a:stretch>
        </p:blipFill>
        <p:spPr>
          <a:xfrm>
            <a:off x="9216360" y="1490692"/>
            <a:ext cx="1644046" cy="1163420"/>
          </a:xfrm>
          <a:prstGeom prst="rect">
            <a:avLst/>
          </a:prstGeom>
        </p:spPr>
      </p:pic>
      <p:pic>
        <p:nvPicPr>
          <p:cNvPr id="16" name="Picture 7">
            <a:extLst>
              <a:ext uri="{FF2B5EF4-FFF2-40B4-BE49-F238E27FC236}">
                <a16:creationId xmlns:a16="http://schemas.microsoft.com/office/drawing/2014/main" id="{61543564-5ACE-D51D-A04F-58E43BE8A925}"/>
              </a:ext>
            </a:extLst>
          </p:cNvPr>
          <p:cNvPicPr>
            <a:picLocks noChangeAspect="1"/>
          </p:cNvPicPr>
          <p:nvPr/>
        </p:nvPicPr>
        <p:blipFill>
          <a:blip r:embed="rId13"/>
          <a:stretch>
            <a:fillRect/>
          </a:stretch>
        </p:blipFill>
        <p:spPr>
          <a:xfrm>
            <a:off x="8249034" y="2609550"/>
            <a:ext cx="1940093" cy="1253530"/>
          </a:xfrm>
          <a:prstGeom prst="rect">
            <a:avLst/>
          </a:prstGeom>
        </p:spPr>
      </p:pic>
      <p:pic>
        <p:nvPicPr>
          <p:cNvPr id="17" name="Picture 24">
            <a:extLst>
              <a:ext uri="{FF2B5EF4-FFF2-40B4-BE49-F238E27FC236}">
                <a16:creationId xmlns:a16="http://schemas.microsoft.com/office/drawing/2014/main" id="{896DD0A4-9F0E-09CA-6A29-D7711439C339}"/>
              </a:ext>
            </a:extLst>
          </p:cNvPr>
          <p:cNvPicPr>
            <a:picLocks noChangeAspect="1"/>
          </p:cNvPicPr>
          <p:nvPr/>
        </p:nvPicPr>
        <p:blipFill>
          <a:blip r:embed="rId14"/>
          <a:stretch>
            <a:fillRect/>
          </a:stretch>
        </p:blipFill>
        <p:spPr>
          <a:xfrm>
            <a:off x="5216725" y="4376055"/>
            <a:ext cx="1724554" cy="1217344"/>
          </a:xfrm>
          <a:prstGeom prst="rect">
            <a:avLst/>
          </a:prstGeom>
        </p:spPr>
      </p:pic>
      <p:pic>
        <p:nvPicPr>
          <p:cNvPr id="18" name="Picture 26">
            <a:extLst>
              <a:ext uri="{FF2B5EF4-FFF2-40B4-BE49-F238E27FC236}">
                <a16:creationId xmlns:a16="http://schemas.microsoft.com/office/drawing/2014/main" id="{0542F442-51F2-1F3F-C197-6C58B3301B1E}"/>
              </a:ext>
            </a:extLst>
          </p:cNvPr>
          <p:cNvPicPr>
            <a:picLocks noChangeAspect="1"/>
          </p:cNvPicPr>
          <p:nvPr/>
        </p:nvPicPr>
        <p:blipFill>
          <a:blip r:embed="rId15"/>
          <a:stretch>
            <a:fillRect/>
          </a:stretch>
        </p:blipFill>
        <p:spPr>
          <a:xfrm>
            <a:off x="6807495" y="3738761"/>
            <a:ext cx="1965287" cy="1373881"/>
          </a:xfrm>
          <a:prstGeom prst="rect">
            <a:avLst/>
          </a:prstGeom>
        </p:spPr>
      </p:pic>
    </p:spTree>
    <p:extLst>
      <p:ext uri="{BB962C8B-B14F-4D97-AF65-F5344CB8AC3E}">
        <p14:creationId xmlns:p14="http://schemas.microsoft.com/office/powerpoint/2010/main" val="426480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250"/>
                                  </p:stCondLst>
                                  <p:childTnLst>
                                    <p:set>
                                      <p:cBhvr>
                                        <p:cTn id="27" dur="1" fill="hold">
                                          <p:stCondLst>
                                            <p:cond delay="0"/>
                                          </p:stCondLst>
                                        </p:cTn>
                                        <p:tgtEl>
                                          <p:spTgt spid="15"/>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25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25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25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85343-88C8-E4EA-36C6-EDFB0C5F0213}"/>
              </a:ext>
            </a:extLst>
          </p:cNvPr>
          <p:cNvSpPr>
            <a:spLocks noGrp="1"/>
          </p:cNvSpPr>
          <p:nvPr>
            <p:ph type="ctrTitle"/>
          </p:nvPr>
        </p:nvSpPr>
        <p:spPr/>
        <p:txBody>
          <a:bodyPr/>
          <a:lstStyle/>
          <a:p>
            <a:r>
              <a:rPr lang="de-DE" sz="4400"/>
              <a:t>Menti</a:t>
            </a:r>
            <a:br>
              <a:rPr lang="de-DE" sz="4400"/>
            </a:br>
            <a:br>
              <a:rPr lang="de-DE" sz="1000"/>
            </a:br>
            <a:endParaRPr lang="de-DE" sz="4400"/>
          </a:p>
        </p:txBody>
      </p:sp>
      <p:pic>
        <p:nvPicPr>
          <p:cNvPr id="1026" name="Picture 2">
            <a:extLst>
              <a:ext uri="{FF2B5EF4-FFF2-40B4-BE49-F238E27FC236}">
                <a16:creationId xmlns:a16="http://schemas.microsoft.com/office/drawing/2014/main" id="{9971BFE6-638E-16BB-F1FB-C57FBB40C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185" y="557745"/>
            <a:ext cx="4982083" cy="4982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54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BC97B5D-F684-0E6B-AC46-53D36554D486}"/>
              </a:ext>
            </a:extLst>
          </p:cNvPr>
          <p:cNvSpPr>
            <a:spLocks noGrp="1"/>
          </p:cNvSpPr>
          <p:nvPr>
            <p:ph type="body" sz="quarter" idx="2"/>
          </p:nvPr>
        </p:nvSpPr>
        <p:spPr/>
        <p:txBody>
          <a:bodyPr>
            <a:normAutofit fontScale="92500" lnSpcReduction="10000"/>
          </a:bodyPr>
          <a:lstStyle/>
          <a:p>
            <a:r>
              <a:rPr lang="en-US" sz="2800" b="1"/>
              <a:t>Topics for today</a:t>
            </a:r>
          </a:p>
          <a:p>
            <a:endParaRPr lang="en-US" sz="400"/>
          </a:p>
          <a:p>
            <a:pPr marL="285750" indent="-285750">
              <a:buFont typeface="Arial" panose="020B0604020202020204" pitchFamily="34" charset="0"/>
              <a:buChar char="•"/>
            </a:pPr>
            <a:r>
              <a:rPr lang="en-US" sz="1700"/>
              <a:t>Imagine a personal assistance: what topics do you have for him?</a:t>
            </a:r>
          </a:p>
          <a:p>
            <a:pPr marL="285750" indent="-285750">
              <a:buFont typeface="Arial" panose="020B0604020202020204" pitchFamily="34" charset="0"/>
              <a:buChar char="•"/>
            </a:pPr>
            <a:r>
              <a:rPr lang="en-US" sz="1700"/>
              <a:t>Basic understanding: what is a LLM?</a:t>
            </a:r>
          </a:p>
          <a:p>
            <a:pPr marL="285750" indent="-285750">
              <a:buFont typeface="Arial" panose="020B0604020202020204" pitchFamily="34" charset="0"/>
              <a:buChar char="•"/>
            </a:pPr>
            <a:r>
              <a:rPr lang="en-US" sz="1700"/>
              <a:t>Get used to: how to work effectively with </a:t>
            </a:r>
            <a:r>
              <a:rPr lang="en-US" sz="1700" err="1"/>
              <a:t>GenAI</a:t>
            </a:r>
            <a:r>
              <a:rPr lang="en-US" sz="1700"/>
              <a:t>?</a:t>
            </a:r>
          </a:p>
          <a:p>
            <a:pPr marL="285750" indent="-285750">
              <a:buFont typeface="Arial" panose="020B0604020202020204" pitchFamily="34" charset="0"/>
              <a:buChar char="•"/>
            </a:pPr>
            <a:r>
              <a:rPr lang="en-US" sz="1700"/>
              <a:t>First use cases together</a:t>
            </a:r>
          </a:p>
          <a:p>
            <a:pPr marL="285750" indent="-285750">
              <a:buFont typeface="Arial" panose="020B0604020202020204" pitchFamily="34" charset="0"/>
              <a:buChar char="•"/>
            </a:pPr>
            <a:endParaRPr lang="en-US" sz="1700"/>
          </a:p>
          <a:p>
            <a:pPr marL="285750" indent="-285750">
              <a:buFont typeface="Arial" panose="020B0604020202020204" pitchFamily="34" charset="0"/>
              <a:buChar char="•"/>
            </a:pPr>
            <a:r>
              <a:rPr lang="en-US" sz="1700"/>
              <a:t>Hands-on: lets try your favorite use case</a:t>
            </a:r>
          </a:p>
          <a:p>
            <a:pPr marL="285750" indent="-285750">
              <a:buFont typeface="Arial" panose="020B0604020202020204" pitchFamily="34" charset="0"/>
              <a:buChar char="•"/>
            </a:pPr>
            <a:endParaRPr lang="en-US"/>
          </a:p>
          <a:p>
            <a:r>
              <a:rPr lang="en-US" sz="2800" b="1"/>
              <a:t>My goal for you</a:t>
            </a:r>
          </a:p>
          <a:p>
            <a:endParaRPr lang="en-US" sz="400"/>
          </a:p>
          <a:p>
            <a:pPr marL="285750" indent="-285750">
              <a:buFont typeface="Arial" panose="020B0604020202020204" pitchFamily="34" charset="0"/>
              <a:buChar char="•"/>
            </a:pPr>
            <a:r>
              <a:rPr lang="en-US" sz="1700"/>
              <a:t>Give you a feeling, what this technology </a:t>
            </a:r>
            <a:br>
              <a:rPr lang="en-US" sz="1700"/>
            </a:br>
            <a:r>
              <a:rPr lang="en-US" sz="1700"/>
              <a:t>can do for </a:t>
            </a:r>
            <a:r>
              <a:rPr lang="en-US" sz="1700" b="1"/>
              <a:t>you</a:t>
            </a:r>
          </a:p>
          <a:p>
            <a:pPr marL="285750" indent="-285750">
              <a:buFont typeface="Arial" panose="020B0604020202020204" pitchFamily="34" charset="0"/>
              <a:buChar char="•"/>
            </a:pPr>
            <a:r>
              <a:rPr lang="en-US" sz="1700"/>
              <a:t>Start with prepared examples</a:t>
            </a:r>
          </a:p>
          <a:p>
            <a:pPr marL="285750" indent="-285750">
              <a:buFont typeface="Arial" panose="020B0604020202020204" pitchFamily="34" charset="0"/>
              <a:buChar char="•"/>
            </a:pPr>
            <a:r>
              <a:rPr lang="en-US" sz="1700"/>
              <a:t>Take the challenge: we try to make one use case from you to work, now. </a:t>
            </a:r>
          </a:p>
          <a:p>
            <a:pPr marL="285750" indent="-285750">
              <a:buFont typeface="Arial" panose="020B0604020202020204" pitchFamily="34" charset="0"/>
              <a:buChar char="•"/>
            </a:pPr>
            <a:endParaRPr lang="en-US"/>
          </a:p>
          <a:p>
            <a:endParaRPr lang="en-US"/>
          </a:p>
          <a:p>
            <a:endParaRPr lang="en-US"/>
          </a:p>
          <a:p>
            <a:endParaRPr lang="en-US"/>
          </a:p>
        </p:txBody>
      </p:sp>
      <p:sp>
        <p:nvSpPr>
          <p:cNvPr id="4" name="Foliennummernplatzhalter 3">
            <a:extLst>
              <a:ext uri="{FF2B5EF4-FFF2-40B4-BE49-F238E27FC236}">
                <a16:creationId xmlns:a16="http://schemas.microsoft.com/office/drawing/2014/main" id="{96D36B4D-F481-BBE1-6C66-A74C6C3C9B40}"/>
              </a:ext>
            </a:extLst>
          </p:cNvPr>
          <p:cNvSpPr>
            <a:spLocks noGrp="1"/>
          </p:cNvSpPr>
          <p:nvPr>
            <p:ph type="sldNum" sz="quarter" idx="4294967295"/>
          </p:nvPr>
        </p:nvSpPr>
        <p:spPr>
          <a:xfrm>
            <a:off x="0" y="5665788"/>
            <a:ext cx="288925" cy="411162"/>
          </a:xfrm>
        </p:spPr>
        <p:txBody>
          <a:bodyPr/>
          <a:lstStyle/>
          <a:p>
            <a:fld id="{4898AEC0-503E-4FA4-859C-D0F72D6E3F79}" type="slidenum">
              <a:rPr lang="en-US" noProof="1" smtClean="0"/>
              <a:pPr/>
              <a:t>5</a:t>
            </a:fld>
            <a:endParaRPr lang="en-US" noProof="1"/>
          </a:p>
        </p:txBody>
      </p:sp>
      <p:pic>
        <p:nvPicPr>
          <p:cNvPr id="6" name="Bildplatzhalter 6">
            <a:extLst>
              <a:ext uri="{FF2B5EF4-FFF2-40B4-BE49-F238E27FC236}">
                <a16:creationId xmlns:a16="http://schemas.microsoft.com/office/drawing/2014/main" id="{AE955AFE-BAA1-4FA6-278B-08F59CFBD1FD}"/>
              </a:ext>
            </a:extLst>
          </p:cNvPr>
          <p:cNvPicPr>
            <a:picLocks noGrp="1" noChangeAspect="1"/>
          </p:cNvPicPr>
          <p:nvPr>
            <p:ph type="pic" sz="quarter" idx="1"/>
          </p:nvPr>
        </p:nvPicPr>
        <p:blipFill>
          <a:blip r:embed="rId3"/>
          <a:srcRect l="5544" r="5544"/>
          <a:stretch/>
        </p:blipFill>
        <p:spPr>
          <a:xfrm flipH="1">
            <a:off x="0" y="0"/>
            <a:ext cx="5486400" cy="6170613"/>
          </a:xfrm>
        </p:spPr>
      </p:pic>
    </p:spTree>
    <p:extLst>
      <p:ext uri="{BB962C8B-B14F-4D97-AF65-F5344CB8AC3E}">
        <p14:creationId xmlns:p14="http://schemas.microsoft.com/office/powerpoint/2010/main" val="1706328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570E6580-83EE-6818-14DE-3A2E63A21238}"/>
              </a:ext>
            </a:extLst>
          </p:cNvPr>
          <p:cNvPicPr>
            <a:picLocks noGrp="1" noChangeAspect="1"/>
          </p:cNvPicPr>
          <p:nvPr>
            <p:ph type="pic" sz="quarter" idx="1"/>
          </p:nvPr>
        </p:nvPicPr>
        <p:blipFill>
          <a:blip r:embed="rId3"/>
          <a:srcRect t="5832" b="5832"/>
          <a:stretch/>
        </p:blipFill>
        <p:spPr/>
      </p:pic>
      <p:sp>
        <p:nvSpPr>
          <p:cNvPr id="2" name="Textplatzhalter 1">
            <a:extLst>
              <a:ext uri="{FF2B5EF4-FFF2-40B4-BE49-F238E27FC236}">
                <a16:creationId xmlns:a16="http://schemas.microsoft.com/office/drawing/2014/main" id="{8E88B8B5-E8AC-75C6-9192-32D4892600A5}"/>
              </a:ext>
            </a:extLst>
          </p:cNvPr>
          <p:cNvSpPr>
            <a:spLocks noGrp="1"/>
          </p:cNvSpPr>
          <p:nvPr>
            <p:ph type="body" sz="quarter" idx="2"/>
          </p:nvPr>
        </p:nvSpPr>
        <p:spPr>
          <a:xfrm>
            <a:off x="0" y="2358571"/>
            <a:ext cx="4186800" cy="2888342"/>
          </a:xfrm>
          <a:solidFill>
            <a:schemeClr val="bg1">
              <a:alpha val="75000"/>
            </a:schemeClr>
          </a:solidFill>
        </p:spPr>
        <p:txBody>
          <a:bodyPr>
            <a:normAutofit/>
          </a:bodyPr>
          <a:lstStyle/>
          <a:p>
            <a:r>
              <a:rPr lang="en-US" b="1" dirty="0"/>
              <a:t>Will AI replace human worker!?</a:t>
            </a:r>
          </a:p>
          <a:p>
            <a:endParaRPr lang="en-US" b="1" dirty="0"/>
          </a:p>
          <a:p>
            <a:r>
              <a:rPr lang="en-US" b="1" dirty="0"/>
              <a:t>No:</a:t>
            </a:r>
          </a:p>
          <a:p>
            <a:endParaRPr lang="en-US" b="1" dirty="0"/>
          </a:p>
          <a:p>
            <a:r>
              <a:rPr lang="en-US" b="1" dirty="0"/>
              <a:t>I expect that human worker will be replaced by a human worker, who uses AI. </a:t>
            </a:r>
          </a:p>
        </p:txBody>
      </p:sp>
      <p:sp>
        <p:nvSpPr>
          <p:cNvPr id="6" name="Textplatzhalter 1">
            <a:extLst>
              <a:ext uri="{FF2B5EF4-FFF2-40B4-BE49-F238E27FC236}">
                <a16:creationId xmlns:a16="http://schemas.microsoft.com/office/drawing/2014/main" id="{B08401F5-7525-1462-006E-985D94D6C722}"/>
              </a:ext>
            </a:extLst>
          </p:cNvPr>
          <p:cNvSpPr txBox="1">
            <a:spLocks/>
          </p:cNvSpPr>
          <p:nvPr/>
        </p:nvSpPr>
        <p:spPr>
          <a:xfrm>
            <a:off x="-79829" y="195123"/>
            <a:ext cx="11049454" cy="1212764"/>
          </a:xfrm>
          <a:prstGeom prst="rect">
            <a:avLst/>
          </a:prstGeom>
          <a:solidFill>
            <a:schemeClr val="bg1">
              <a:alpha val="60000"/>
            </a:schemeClr>
          </a:solidFill>
        </p:spPr>
        <p:txBody>
          <a:bodyPr vert="horz" lIns="252000" tIns="216000" rIns="252000" bIns="216000" rtlCol="0" anchor="ctr">
            <a:normAutofit fontScale="92500"/>
          </a:bodyPr>
          <a:lstStyle>
            <a:lvl1pPr marL="0" indent="0" algn="l" defTabSz="914333" rtl="0" eaLnBrk="1" latinLnBrk="0" hangingPunct="1">
              <a:lnSpc>
                <a:spcPct val="107000"/>
              </a:lnSpc>
              <a:spcBef>
                <a:spcPts val="500"/>
              </a:spcBef>
              <a:buFontTx/>
              <a:buNone/>
              <a:defRPr sz="1800" kern="1200">
                <a:solidFill>
                  <a:schemeClr val="tx1"/>
                </a:solidFill>
                <a:latin typeface="+mn-lt"/>
                <a:ea typeface="+mn-ea"/>
                <a:cs typeface="+mn-cs"/>
              </a:defRPr>
            </a:lvl1pPr>
            <a:lvl2pPr marL="198000" indent="0" algn="l" defTabSz="914333" rtl="0" eaLnBrk="1" latinLnBrk="0" hangingPunct="1">
              <a:lnSpc>
                <a:spcPct val="103000"/>
              </a:lnSpc>
              <a:spcBef>
                <a:spcPts val="500"/>
              </a:spcBef>
              <a:buFontTx/>
              <a:buNone/>
              <a:defRPr sz="1600" kern="1200">
                <a:solidFill>
                  <a:schemeClr val="tx1"/>
                </a:solidFill>
                <a:latin typeface="+mn-lt"/>
                <a:ea typeface="+mn-ea"/>
                <a:cs typeface="+mn-cs"/>
              </a:defRPr>
            </a:lvl2pPr>
            <a:lvl3pPr marL="414000" indent="0" algn="l" defTabSz="914333" rtl="0" eaLnBrk="1" latinLnBrk="0" hangingPunct="1">
              <a:lnSpc>
                <a:spcPct val="102000"/>
              </a:lnSpc>
              <a:spcBef>
                <a:spcPts val="500"/>
              </a:spcBef>
              <a:buFontTx/>
              <a:buNone/>
              <a:defRPr sz="1400" kern="1200">
                <a:solidFill>
                  <a:schemeClr val="tx1"/>
                </a:solidFill>
                <a:latin typeface="+mn-lt"/>
                <a:ea typeface="+mn-ea"/>
                <a:cs typeface="+mn-cs"/>
              </a:defRPr>
            </a:lvl3pPr>
            <a:lvl4pPr marL="612000" indent="0" algn="l" defTabSz="914333" rtl="0" eaLnBrk="1" latinLnBrk="0" hangingPunct="1">
              <a:lnSpc>
                <a:spcPct val="103000"/>
              </a:lnSpc>
              <a:spcBef>
                <a:spcPts val="500"/>
              </a:spcBef>
              <a:buFontTx/>
              <a:buNone/>
              <a:defRPr sz="1300" kern="1200">
                <a:solidFill>
                  <a:schemeClr val="tx1"/>
                </a:solidFill>
                <a:latin typeface="+mn-lt"/>
                <a:ea typeface="+mn-ea"/>
                <a:cs typeface="+mn-cs"/>
              </a:defRPr>
            </a:lvl4pPr>
            <a:lvl5pPr marL="612000" indent="0" algn="l" defTabSz="914333" rtl="0" eaLnBrk="1" latinLnBrk="0" hangingPunct="1">
              <a:lnSpc>
                <a:spcPct val="103000"/>
              </a:lnSpc>
              <a:spcBef>
                <a:spcPts val="500"/>
              </a:spcBef>
              <a:buFontTx/>
              <a:buNone/>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sz="3200" b="1" dirty="0"/>
              <a:t>Do we need to be afraid of AI, </a:t>
            </a:r>
            <a:r>
              <a:rPr lang="en-US" sz="3200" b="1" dirty="0" err="1"/>
              <a:t>GenAI</a:t>
            </a:r>
            <a:r>
              <a:rPr lang="en-US" sz="3200" b="1" dirty="0"/>
              <a:t> and other to come? </a:t>
            </a:r>
          </a:p>
        </p:txBody>
      </p:sp>
    </p:spTree>
    <p:extLst>
      <p:ext uri="{BB962C8B-B14F-4D97-AF65-F5344CB8AC3E}">
        <p14:creationId xmlns:p14="http://schemas.microsoft.com/office/powerpoint/2010/main" val="322814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570E6580-83EE-6818-14DE-3A2E63A21238}"/>
              </a:ext>
            </a:extLst>
          </p:cNvPr>
          <p:cNvPicPr>
            <a:picLocks noGrp="1" noChangeAspect="1"/>
          </p:cNvPicPr>
          <p:nvPr>
            <p:ph type="pic" sz="quarter" idx="1"/>
          </p:nvPr>
        </p:nvPicPr>
        <p:blipFill>
          <a:blip r:embed="rId4">
            <a:alphaModFix amt="50000"/>
          </a:blip>
          <a:srcRect t="5832" b="5832"/>
          <a:stretch/>
        </p:blipFill>
        <p:spPr>
          <a:xfrm>
            <a:off x="-1" y="0"/>
            <a:ext cx="10969625" cy="5536800"/>
          </a:xfrm>
        </p:spPr>
      </p:pic>
      <p:sp>
        <p:nvSpPr>
          <p:cNvPr id="6" name="Textplatzhalter 1">
            <a:extLst>
              <a:ext uri="{FF2B5EF4-FFF2-40B4-BE49-F238E27FC236}">
                <a16:creationId xmlns:a16="http://schemas.microsoft.com/office/drawing/2014/main" id="{B08401F5-7525-1462-006E-985D94D6C722}"/>
              </a:ext>
            </a:extLst>
          </p:cNvPr>
          <p:cNvSpPr txBox="1">
            <a:spLocks/>
          </p:cNvSpPr>
          <p:nvPr/>
        </p:nvSpPr>
        <p:spPr>
          <a:xfrm>
            <a:off x="-79829" y="195123"/>
            <a:ext cx="11049454" cy="1212764"/>
          </a:xfrm>
          <a:prstGeom prst="rect">
            <a:avLst/>
          </a:prstGeom>
          <a:solidFill>
            <a:schemeClr val="bg1">
              <a:alpha val="60000"/>
            </a:schemeClr>
          </a:solidFill>
        </p:spPr>
        <p:txBody>
          <a:bodyPr vert="horz" lIns="252000" tIns="216000" rIns="252000" bIns="216000" rtlCol="0" anchor="ctr">
            <a:normAutofit/>
          </a:bodyPr>
          <a:lstStyle>
            <a:lvl1pPr marL="0" indent="0" algn="l" defTabSz="914333" rtl="0" eaLnBrk="1" latinLnBrk="0" hangingPunct="1">
              <a:lnSpc>
                <a:spcPct val="107000"/>
              </a:lnSpc>
              <a:spcBef>
                <a:spcPts val="500"/>
              </a:spcBef>
              <a:buFontTx/>
              <a:buNone/>
              <a:defRPr sz="1800" kern="1200">
                <a:solidFill>
                  <a:schemeClr val="tx1"/>
                </a:solidFill>
                <a:latin typeface="+mn-lt"/>
                <a:ea typeface="+mn-ea"/>
                <a:cs typeface="+mn-cs"/>
              </a:defRPr>
            </a:lvl1pPr>
            <a:lvl2pPr marL="198000" indent="0" algn="l" defTabSz="914333" rtl="0" eaLnBrk="1" latinLnBrk="0" hangingPunct="1">
              <a:lnSpc>
                <a:spcPct val="103000"/>
              </a:lnSpc>
              <a:spcBef>
                <a:spcPts val="500"/>
              </a:spcBef>
              <a:buFontTx/>
              <a:buNone/>
              <a:defRPr sz="1600" kern="1200">
                <a:solidFill>
                  <a:schemeClr val="tx1"/>
                </a:solidFill>
                <a:latin typeface="+mn-lt"/>
                <a:ea typeface="+mn-ea"/>
                <a:cs typeface="+mn-cs"/>
              </a:defRPr>
            </a:lvl2pPr>
            <a:lvl3pPr marL="414000" indent="0" algn="l" defTabSz="914333" rtl="0" eaLnBrk="1" latinLnBrk="0" hangingPunct="1">
              <a:lnSpc>
                <a:spcPct val="102000"/>
              </a:lnSpc>
              <a:spcBef>
                <a:spcPts val="500"/>
              </a:spcBef>
              <a:buFontTx/>
              <a:buNone/>
              <a:defRPr sz="1400" kern="1200">
                <a:solidFill>
                  <a:schemeClr val="tx1"/>
                </a:solidFill>
                <a:latin typeface="+mn-lt"/>
                <a:ea typeface="+mn-ea"/>
                <a:cs typeface="+mn-cs"/>
              </a:defRPr>
            </a:lvl3pPr>
            <a:lvl4pPr marL="612000" indent="0" algn="l" defTabSz="914333" rtl="0" eaLnBrk="1" latinLnBrk="0" hangingPunct="1">
              <a:lnSpc>
                <a:spcPct val="103000"/>
              </a:lnSpc>
              <a:spcBef>
                <a:spcPts val="500"/>
              </a:spcBef>
              <a:buFontTx/>
              <a:buNone/>
              <a:defRPr sz="1300" kern="1200">
                <a:solidFill>
                  <a:schemeClr val="tx1"/>
                </a:solidFill>
                <a:latin typeface="+mn-lt"/>
                <a:ea typeface="+mn-ea"/>
                <a:cs typeface="+mn-cs"/>
              </a:defRPr>
            </a:lvl4pPr>
            <a:lvl5pPr marL="612000" indent="0" algn="l" defTabSz="914333" rtl="0" eaLnBrk="1" latinLnBrk="0" hangingPunct="1">
              <a:lnSpc>
                <a:spcPct val="103000"/>
              </a:lnSpc>
              <a:spcBef>
                <a:spcPts val="500"/>
              </a:spcBef>
              <a:buFontTx/>
              <a:buNone/>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r>
              <a:rPr lang="en-US" sz="3000" b="1" dirty="0"/>
              <a:t>Some numbers…</a:t>
            </a:r>
          </a:p>
        </p:txBody>
      </p:sp>
      <p:pic>
        <p:nvPicPr>
          <p:cNvPr id="5" name="Picture 2" descr="AI training">
            <a:extLst>
              <a:ext uri="{FF2B5EF4-FFF2-40B4-BE49-F238E27FC236}">
                <a16:creationId xmlns:a16="http://schemas.microsoft.com/office/drawing/2014/main" id="{10A07C3F-1706-D267-7307-9D7938F2B1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252" y="1440262"/>
            <a:ext cx="5181600" cy="37408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m 6">
            <a:extLst>
              <a:ext uri="{FF2B5EF4-FFF2-40B4-BE49-F238E27FC236}">
                <a16:creationId xmlns:a16="http://schemas.microsoft.com/office/drawing/2014/main" id="{99155E01-1CC8-A9CF-31CB-1A9BE4E7291E}"/>
              </a:ext>
            </a:extLst>
          </p:cNvPr>
          <p:cNvGraphicFramePr>
            <a:graphicFrameLocks/>
          </p:cNvGraphicFramePr>
          <p:nvPr>
            <p:extLst>
              <p:ext uri="{D42A27DB-BD31-4B8C-83A1-F6EECF244321}">
                <p14:modId xmlns:p14="http://schemas.microsoft.com/office/powerpoint/2010/main" val="3262152316"/>
              </p:ext>
            </p:extLst>
          </p:nvPr>
        </p:nvGraphicFramePr>
        <p:xfrm>
          <a:off x="5791527" y="1800792"/>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feld 8">
            <a:extLst>
              <a:ext uri="{FF2B5EF4-FFF2-40B4-BE49-F238E27FC236}">
                <a16:creationId xmlns:a16="http://schemas.microsoft.com/office/drawing/2014/main" id="{228BE697-4503-1FF2-1A4E-BE4E3682B59B}"/>
              </a:ext>
            </a:extLst>
          </p:cNvPr>
          <p:cNvSpPr txBox="1"/>
          <p:nvPr/>
        </p:nvSpPr>
        <p:spPr>
          <a:xfrm>
            <a:off x="6731725" y="5817326"/>
            <a:ext cx="2325189" cy="217714"/>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b="0" i="0" u="none" strike="noStrike" kern="0" cap="none" spc="0" normalizeH="0" baseline="0" noProof="0" dirty="0">
                <a:ln>
                  <a:noFill/>
                </a:ln>
                <a:solidFill>
                  <a:srgbClr val="000000"/>
                </a:solidFill>
                <a:effectLst/>
                <a:uLnTx/>
                <a:uFillTx/>
              </a:rPr>
              <a:t>1) Based on </a:t>
            </a:r>
            <a:r>
              <a:rPr lang="en-US" sz="1000" kern="0" dirty="0">
                <a:solidFill>
                  <a:srgbClr val="000000"/>
                </a:solidFill>
              </a:rPr>
              <a:t>your registration feedback (13.01.25)</a:t>
            </a:r>
            <a:endParaRPr kumimoji="0" lang="en-US" sz="1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928977503"/>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30C1086-32CC-94E6-C12D-D745A757F2B9}"/>
              </a:ext>
            </a:extLst>
          </p:cNvPr>
          <p:cNvSpPr>
            <a:spLocks noGrp="1"/>
          </p:cNvSpPr>
          <p:nvPr>
            <p:ph type="body" sz="quarter" idx="2"/>
          </p:nvPr>
        </p:nvSpPr>
        <p:spPr/>
        <p:txBody>
          <a:bodyPr vert="horz" lIns="0" tIns="0" rIns="0" bIns="0" rtlCol="0" anchor="t">
            <a:normAutofit/>
          </a:bodyPr>
          <a:lstStyle/>
          <a:p>
            <a:r>
              <a:rPr lang="en-US" sz="2600" b="1"/>
              <a:t>Share your pain</a:t>
            </a:r>
          </a:p>
          <a:p>
            <a:endParaRPr lang="en-US"/>
          </a:p>
          <a:p>
            <a:pPr marL="285750" indent="-285750">
              <a:buFont typeface="Arial" panose="020B0604020202020204" pitchFamily="34" charset="0"/>
              <a:buChar char="•"/>
            </a:pPr>
            <a:r>
              <a:rPr lang="en-US"/>
              <a:t>What is your field of action?</a:t>
            </a:r>
          </a:p>
          <a:p>
            <a:pPr marL="285750" indent="-285750">
              <a:buFont typeface="Arial" panose="020B0604020202020204" pitchFamily="34" charset="0"/>
              <a:buChar char="•"/>
            </a:pPr>
            <a:r>
              <a:rPr lang="en-US"/>
              <a:t>Which problem would you like to </a:t>
            </a:r>
            <a:br>
              <a:rPr lang="en-US"/>
            </a:br>
            <a:r>
              <a:rPr lang="en-US"/>
              <a:t> be solved (or handed over)?</a:t>
            </a:r>
          </a:p>
          <a:p>
            <a:pPr marL="285750" indent="-285750">
              <a:buFont typeface="Arial" panose="020B0604020202020204" pitchFamily="34" charset="0"/>
              <a:buChar char="•"/>
            </a:pPr>
            <a:endParaRPr lang="en-US"/>
          </a:p>
          <a:p>
            <a:pPr marL="285750" indent="-285750">
              <a:buChar char="-"/>
            </a:pPr>
            <a:endParaRPr lang="en-US"/>
          </a:p>
          <a:p>
            <a:pPr marL="285750" indent="-285750">
              <a:buFontTx/>
              <a:buChar char="-"/>
            </a:pPr>
            <a:endParaRPr lang="en-US"/>
          </a:p>
          <a:p>
            <a:endParaRPr lang="en-US"/>
          </a:p>
          <a:p>
            <a:endParaRPr lang="en-US"/>
          </a:p>
        </p:txBody>
      </p:sp>
      <p:pic>
        <p:nvPicPr>
          <p:cNvPr id="4" name="Bildplatzhalter 6">
            <a:extLst>
              <a:ext uri="{FF2B5EF4-FFF2-40B4-BE49-F238E27FC236}">
                <a16:creationId xmlns:a16="http://schemas.microsoft.com/office/drawing/2014/main" id="{201F2532-4B2E-E401-C833-D0F157DB2176}"/>
              </a:ext>
            </a:extLst>
          </p:cNvPr>
          <p:cNvPicPr>
            <a:picLocks noGrp="1" noChangeAspect="1"/>
          </p:cNvPicPr>
          <p:nvPr>
            <p:ph type="pic" sz="quarter" idx="1"/>
          </p:nvPr>
        </p:nvPicPr>
        <p:blipFill>
          <a:blip r:embed="rId2"/>
          <a:srcRect l="5544" r="5544"/>
          <a:stretch/>
        </p:blipFill>
        <p:spPr>
          <a:xfrm flipH="1">
            <a:off x="0" y="0"/>
            <a:ext cx="5486400" cy="6170613"/>
          </a:xfrm>
        </p:spPr>
      </p:pic>
      <p:pic>
        <p:nvPicPr>
          <p:cNvPr id="2" name="Grafik 1">
            <a:extLst>
              <a:ext uri="{FF2B5EF4-FFF2-40B4-BE49-F238E27FC236}">
                <a16:creationId xmlns:a16="http://schemas.microsoft.com/office/drawing/2014/main" id="{92CAFFAB-73C7-7CEC-A720-0D6F22516561}"/>
              </a:ext>
            </a:extLst>
          </p:cNvPr>
          <p:cNvPicPr>
            <a:picLocks noChangeAspect="1"/>
          </p:cNvPicPr>
          <p:nvPr/>
        </p:nvPicPr>
        <p:blipFill>
          <a:blip r:embed="rId3"/>
          <a:stretch>
            <a:fillRect/>
          </a:stretch>
        </p:blipFill>
        <p:spPr>
          <a:xfrm>
            <a:off x="6263977" y="4569387"/>
            <a:ext cx="3859135" cy="967413"/>
          </a:xfrm>
          <a:prstGeom prst="rect">
            <a:avLst/>
          </a:prstGeom>
        </p:spPr>
      </p:pic>
    </p:spTree>
    <p:extLst>
      <p:ext uri="{BB962C8B-B14F-4D97-AF65-F5344CB8AC3E}">
        <p14:creationId xmlns:p14="http://schemas.microsoft.com/office/powerpoint/2010/main" val="1727637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4BB6CCD2-6D06-CF08-EF9F-711D540B1D73}"/>
              </a:ext>
            </a:extLst>
          </p:cNvPr>
          <p:cNvPicPr>
            <a:picLocks noGrp="1" noChangeAspect="1"/>
          </p:cNvPicPr>
          <p:nvPr>
            <p:ph type="pic" sz="quarter" idx="1"/>
          </p:nvPr>
        </p:nvPicPr>
        <p:blipFill>
          <a:blip r:embed="rId2"/>
          <a:srcRect l="5544" r="5544"/>
          <a:stretch/>
        </p:blipFill>
        <p:spPr>
          <a:xfrm flipH="1">
            <a:off x="0" y="0"/>
            <a:ext cx="5486400" cy="6170400"/>
          </a:xfrm>
        </p:spPr>
      </p:pic>
      <p:sp>
        <p:nvSpPr>
          <p:cNvPr id="5" name="Textplatzhalter 4">
            <a:extLst>
              <a:ext uri="{FF2B5EF4-FFF2-40B4-BE49-F238E27FC236}">
                <a16:creationId xmlns:a16="http://schemas.microsoft.com/office/drawing/2014/main" id="{90D19428-41A1-9533-FA36-A188ABADE7DE}"/>
              </a:ext>
            </a:extLst>
          </p:cNvPr>
          <p:cNvSpPr>
            <a:spLocks noGrp="1"/>
          </p:cNvSpPr>
          <p:nvPr>
            <p:ph type="body" sz="quarter" idx="2"/>
          </p:nvPr>
        </p:nvSpPr>
        <p:spPr/>
        <p:txBody>
          <a:bodyPr>
            <a:normAutofit fontScale="92500" lnSpcReduction="10000"/>
          </a:bodyPr>
          <a:lstStyle/>
          <a:p>
            <a:pPr algn="just"/>
            <a:r>
              <a:rPr lang="en-US" sz="2800" b="1"/>
              <a:t>What is an LLM actually?</a:t>
            </a:r>
          </a:p>
          <a:p>
            <a:pPr algn="just"/>
            <a:endParaRPr lang="en-US"/>
          </a:p>
          <a:p>
            <a:pPr algn="just"/>
            <a:r>
              <a:rPr lang="en-US"/>
              <a:t>Large Language Models are AI systems trained on </a:t>
            </a:r>
            <a:r>
              <a:rPr lang="en-US" b="1"/>
              <a:t>vast amounts of text data </a:t>
            </a:r>
            <a:r>
              <a:rPr lang="en-US"/>
              <a:t>that work </a:t>
            </a:r>
            <a:r>
              <a:rPr lang="en-US" b="1"/>
              <a:t>by predicting the most probable</a:t>
            </a:r>
            <a:r>
              <a:rPr lang="en-US"/>
              <a:t> next word in a sequence based on learned patterns, enabling them to understand and generate human-like text for a wide variety of language tasks.</a:t>
            </a:r>
          </a:p>
          <a:p>
            <a:pPr algn="just"/>
            <a:endParaRPr lang="en-US"/>
          </a:p>
          <a:p>
            <a:pPr algn="just"/>
            <a:r>
              <a:rPr lang="en-US" b="1"/>
              <a:t>Examples:</a:t>
            </a:r>
            <a:br>
              <a:rPr lang="en-US"/>
            </a:br>
            <a:r>
              <a:rPr lang="en-US"/>
              <a:t>India: </a:t>
            </a:r>
            <a:r>
              <a:rPr lang="de-DE"/>
              <a:t>Nani Teri </a:t>
            </a:r>
            <a:r>
              <a:rPr lang="de-DE" err="1"/>
              <a:t>Morni</a:t>
            </a:r>
            <a:r>
              <a:rPr lang="de-DE"/>
              <a:t>*</a:t>
            </a:r>
          </a:p>
          <a:p>
            <a:pPr algn="just"/>
            <a:r>
              <a:rPr lang="de-DE"/>
              <a:t>Amerika: </a:t>
            </a:r>
            <a:r>
              <a:rPr lang="de-DE" err="1"/>
              <a:t>Twinkle</a:t>
            </a:r>
            <a:r>
              <a:rPr lang="de-DE"/>
              <a:t>, </a:t>
            </a:r>
            <a:r>
              <a:rPr lang="de-DE" err="1"/>
              <a:t>Twinkle</a:t>
            </a:r>
            <a:r>
              <a:rPr lang="de-DE"/>
              <a:t>, Little Star</a:t>
            </a:r>
          </a:p>
          <a:p>
            <a:pPr algn="just"/>
            <a:r>
              <a:rPr lang="de-DE"/>
              <a:t>Germany: Hänschen klein</a:t>
            </a:r>
          </a:p>
          <a:p>
            <a:pPr algn="just"/>
            <a:endParaRPr lang="de-DE"/>
          </a:p>
          <a:p>
            <a:pPr algn="just"/>
            <a:r>
              <a:rPr lang="de-DE"/>
              <a:t>All will </a:t>
            </a:r>
            <a:r>
              <a:rPr lang="de-DE" err="1"/>
              <a:t>directly</a:t>
            </a:r>
            <a:r>
              <a:rPr lang="de-DE"/>
              <a:t> link </a:t>
            </a:r>
            <a:r>
              <a:rPr lang="de-DE" err="1"/>
              <a:t>to</a:t>
            </a:r>
            <a:r>
              <a:rPr lang="de-DE"/>
              <a:t> </a:t>
            </a:r>
            <a:r>
              <a:rPr lang="de-DE" err="1"/>
              <a:t>the</a:t>
            </a:r>
            <a:r>
              <a:rPr lang="de-DE"/>
              <a:t> </a:t>
            </a:r>
            <a:r>
              <a:rPr lang="de-DE" err="1"/>
              <a:t>childres</a:t>
            </a:r>
            <a:r>
              <a:rPr lang="de-DE"/>
              <a:t> </a:t>
            </a:r>
            <a:r>
              <a:rPr lang="de-DE" err="1"/>
              <a:t>songs</a:t>
            </a:r>
            <a:r>
              <a:rPr lang="de-DE"/>
              <a:t>. </a:t>
            </a:r>
            <a:r>
              <a:rPr lang="de-DE" err="1"/>
              <a:t>Why</a:t>
            </a:r>
            <a:r>
              <a:rPr lang="de-DE"/>
              <a:t>? </a:t>
            </a:r>
            <a:r>
              <a:rPr lang="de-DE" err="1"/>
              <a:t>Because</a:t>
            </a:r>
            <a:r>
              <a:rPr lang="de-DE"/>
              <a:t> </a:t>
            </a:r>
            <a:r>
              <a:rPr lang="de-DE" err="1"/>
              <a:t>these</a:t>
            </a:r>
            <a:r>
              <a:rPr lang="de-DE"/>
              <a:t> </a:t>
            </a:r>
            <a:r>
              <a:rPr lang="de-DE" err="1"/>
              <a:t>words</a:t>
            </a:r>
            <a:r>
              <a:rPr lang="de-DE"/>
              <a:t> a </a:t>
            </a:r>
            <a:r>
              <a:rPr lang="de-DE" err="1"/>
              <a:t>very</a:t>
            </a:r>
            <a:r>
              <a:rPr lang="de-DE"/>
              <a:t> strong </a:t>
            </a:r>
            <a:r>
              <a:rPr lang="de-DE" err="1"/>
              <a:t>linked</a:t>
            </a:r>
            <a:r>
              <a:rPr lang="de-DE"/>
              <a:t> </a:t>
            </a:r>
            <a:r>
              <a:rPr lang="de-DE" err="1"/>
              <a:t>to</a:t>
            </a:r>
            <a:r>
              <a:rPr lang="de-DE"/>
              <a:t> </a:t>
            </a:r>
            <a:r>
              <a:rPr lang="de-DE" err="1"/>
              <a:t>them</a:t>
            </a:r>
            <a:r>
              <a:rPr lang="de-DE"/>
              <a:t>.</a:t>
            </a:r>
            <a:endParaRPr lang="en-US"/>
          </a:p>
        </p:txBody>
      </p:sp>
      <p:sp>
        <p:nvSpPr>
          <p:cNvPr id="8" name="Textplatzhalter 4">
            <a:extLst>
              <a:ext uri="{FF2B5EF4-FFF2-40B4-BE49-F238E27FC236}">
                <a16:creationId xmlns:a16="http://schemas.microsoft.com/office/drawing/2014/main" id="{A12C6E2E-B426-995D-6FF7-5BDDD1E17240}"/>
              </a:ext>
            </a:extLst>
          </p:cNvPr>
          <p:cNvSpPr txBox="1">
            <a:spLocks/>
          </p:cNvSpPr>
          <p:nvPr/>
        </p:nvSpPr>
        <p:spPr>
          <a:xfrm>
            <a:off x="5895302" y="5536800"/>
            <a:ext cx="4596486" cy="803955"/>
          </a:xfrm>
          <a:prstGeom prst="rect">
            <a:avLst/>
          </a:prstGeom>
        </p:spPr>
        <p:txBody>
          <a:bodyPr vert="horz" lIns="0" tIns="0" rIns="0" bIns="0" rtlCol="0">
            <a:normAutofit/>
          </a:bodyPr>
          <a:lstStyle>
            <a:lvl1pPr marL="0" indent="0" algn="l" defTabSz="914333" rtl="0" eaLnBrk="1" latinLnBrk="0" hangingPunct="1">
              <a:lnSpc>
                <a:spcPct val="107000"/>
              </a:lnSpc>
              <a:spcBef>
                <a:spcPts val="500"/>
              </a:spcBef>
              <a:buFontTx/>
              <a:buNone/>
              <a:defRPr sz="1800" kern="1200">
                <a:solidFill>
                  <a:schemeClr val="tx1"/>
                </a:solidFill>
                <a:latin typeface="+mn-lt"/>
                <a:ea typeface="+mn-ea"/>
                <a:cs typeface="+mn-cs"/>
              </a:defRPr>
            </a:lvl1pPr>
            <a:lvl2pPr marL="198000" indent="0" algn="l" defTabSz="914333" rtl="0" eaLnBrk="1" latinLnBrk="0" hangingPunct="1">
              <a:lnSpc>
                <a:spcPct val="103000"/>
              </a:lnSpc>
              <a:spcBef>
                <a:spcPts val="500"/>
              </a:spcBef>
              <a:buFontTx/>
              <a:buNone/>
              <a:defRPr sz="1600" kern="1200">
                <a:solidFill>
                  <a:schemeClr val="tx1"/>
                </a:solidFill>
                <a:latin typeface="+mn-lt"/>
                <a:ea typeface="+mn-ea"/>
                <a:cs typeface="+mn-cs"/>
              </a:defRPr>
            </a:lvl2pPr>
            <a:lvl3pPr marL="414000" indent="0" algn="l" defTabSz="914333" rtl="0" eaLnBrk="1" latinLnBrk="0" hangingPunct="1">
              <a:lnSpc>
                <a:spcPct val="102000"/>
              </a:lnSpc>
              <a:spcBef>
                <a:spcPts val="500"/>
              </a:spcBef>
              <a:buFontTx/>
              <a:buNone/>
              <a:defRPr sz="1400" kern="1200">
                <a:solidFill>
                  <a:schemeClr val="tx1"/>
                </a:solidFill>
                <a:latin typeface="+mn-lt"/>
                <a:ea typeface="+mn-ea"/>
                <a:cs typeface="+mn-cs"/>
              </a:defRPr>
            </a:lvl3pPr>
            <a:lvl4pPr marL="612000" indent="0" algn="l" defTabSz="914333" rtl="0" eaLnBrk="1" latinLnBrk="0" hangingPunct="1">
              <a:lnSpc>
                <a:spcPct val="103000"/>
              </a:lnSpc>
              <a:spcBef>
                <a:spcPts val="500"/>
              </a:spcBef>
              <a:buFontTx/>
              <a:buNone/>
              <a:defRPr sz="1300" kern="1200">
                <a:solidFill>
                  <a:schemeClr val="tx1"/>
                </a:solidFill>
                <a:latin typeface="+mn-lt"/>
                <a:ea typeface="+mn-ea"/>
                <a:cs typeface="+mn-cs"/>
              </a:defRPr>
            </a:lvl4pPr>
            <a:lvl5pPr marL="612000" indent="0" algn="l" defTabSz="914333" rtl="0" eaLnBrk="1" latinLnBrk="0" hangingPunct="1">
              <a:lnSpc>
                <a:spcPct val="103000"/>
              </a:lnSpc>
              <a:spcBef>
                <a:spcPts val="500"/>
              </a:spcBef>
              <a:buFontTx/>
              <a:buNone/>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algn="just" fontAlgn="auto">
              <a:spcAft>
                <a:spcPts val="0"/>
              </a:spcAft>
            </a:pPr>
            <a:r>
              <a:rPr lang="de-DE" sz="1100"/>
              <a:t>* </a:t>
            </a:r>
            <a:r>
              <a:rPr lang="de-DE" sz="1100" err="1"/>
              <a:t>proposed</a:t>
            </a:r>
            <a:r>
              <a:rPr lang="de-DE" sz="1100"/>
              <a:t> </a:t>
            </a:r>
            <a:r>
              <a:rPr lang="de-DE" sz="1100" err="1"/>
              <a:t>by</a:t>
            </a:r>
            <a:r>
              <a:rPr lang="de-DE" sz="1100"/>
              <a:t> LLM, </a:t>
            </a:r>
            <a:r>
              <a:rPr lang="de-DE" sz="1100" err="1"/>
              <a:t>no</a:t>
            </a:r>
            <a:r>
              <a:rPr lang="de-DE" sz="1100"/>
              <a:t> native check </a:t>
            </a:r>
            <a:r>
              <a:rPr lang="de-DE" sz="1100" err="1"/>
              <a:t>applied</a:t>
            </a:r>
            <a:r>
              <a:rPr lang="de-DE" sz="1100"/>
              <a:t>.</a:t>
            </a:r>
            <a:endParaRPr lang="en-US" sz="1100"/>
          </a:p>
        </p:txBody>
      </p:sp>
    </p:spTree>
    <p:extLst>
      <p:ext uri="{BB962C8B-B14F-4D97-AF65-F5344CB8AC3E}">
        <p14:creationId xmlns:p14="http://schemas.microsoft.com/office/powerpoint/2010/main" val="114155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bosch"/>
  <p:tag name="MLTEMPLATEVERSION" val="2.0"/>
  <p:tag name="MLLANGUAGE" val="deu"/>
  <p:tag name="SAXCONVERSION" val="2"/>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SAXCONVERTED" val="2"/>
  <p:tag name="EMPOWERCHARTSPROPERTIES_A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QA////////////////////////////////////////////////////////////////////////////////////////////////////////////////////////////////////////////////////////////////////////////////////////////////////////////////////////////////////////////////////////////////////////////////////////////////////////////////////////////////////////////////////////////////////////////////////////////////////////////////////////////////////////////////////////////////////////////////////////////////////////////////////////AgABAP///////wUAAAACABAAC+tOexlV1tNCh0xHWCs9gx4EAAAAAAADAAAAAAADAAAAAwADAAIA////////BQAAAAMAEAAL7MgAgYtiDUyVL7LL41oLiAQAAAABAAMAAAACAAMAAAAEAAMAAAAAAP///////wQAAQD///////8FAAAABAAQAAvnRliPSd+JR7LS2xIiCtiW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AMOAAAAAAAAAAAAAP////+DAIMAAAAFX2lkABAAAAAE6057GVXW00KHTEdYKz2DHgNEYXRhABsAAAAETGlua2VkU2hhcGVEYXRhAAUAAAAAAAJOYW1lABkAAABMaW5rZWRTaGFwZXNEYXRhUHJvcGVydHkAEFZlcnNpb24AAQAAAAlMYXN0V3JpdGUAdtxpT5QBAAAAAQD/////gwCDAAAABV9pZAAQAAAABOzIAIGLYg1MlS+yy+NaC4gDRGF0YQAbAAAABExpbmtlZFNoYXBlRGF0YQAFAAAAAAACTmFtZQAZAAAATGlua2VkU2hhcGVzRGF0YVByb3BlcnR5ABBWZXJzaW9uAAAAAAAJTGFzdFdyaXRlAPfbaU+UAQAAAAIA/////8YAxgAAAAVfaWQAEAAAAATnRliPSd+JR7LS2xIiCtiWA0RhdGEAUwAAAAhQcmVzZW50YXRpb25TY2FubmVkRm9yTGlua2VkU2hhcGVzAAACTnVtYmVyRm9ybWF0U2VwYXJhdG9yTW9kZQAKAAAAQXV0b21hdGljAAACTmFtZQAkAAAATGlua2VkU2hhcGVQcmVzZW50YXRpb25TZXR0aW5nc0RhdGEAEFZlcnNpb24AAAAAAAlMYXN0V3JpdGUAedxpT5Q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hCwAAAAAAAAAAAAAgAf///////////////wAAAP///////////////wUAAAAEAP///////wUAAAADAP///////////////////////////////////////////////////////////////////////////////////////////////////////////////////////////////////////////////////////////////////////////////////////////////////////////////////////////////////////////////////////////////////////////////////////////////////////////////////////////////////////////////////////////////////////////////////////////////////////////////////////////////////////////////////////////////////////////////////////////////wEAIAH///////////////8AAA7///////8FAAAAAgD///////////////////////////////////////////////////////////////////////////////////////////////////////////////////////////////////////////////////////////////////////////////////////////////////////////////////////////////////////////////////////////////////////////////////////////////////////////////////////////////////////////////////////////////////////////////////////////////////////////////////////////////////////////////////////////////////////////////////////////////////////////////////////8CAAEBAwAAAAIA////////GgAGTGlua2VkU2hhcGVzRGF0YVByb3BlcnR5XzEEAAAAAAAFAAAAAwAFAAAAAQADAAIBAwAAAAMA////////GgAGTGlua2VkU2hhcGVzRGF0YVByb3BlcnR5XzAEAAAAAQAFAAAABAAFAAAAAgAFAAAAAAD///////8EAAEBAwAAAAQA////////JQAGTGlua2VkU2hhcGVQcmVzZW50YXRpb25TZXR0aW5nc0RhdGFfMAQAAAACAAUAAAAAAAUAAAAD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720960113595905"/>
  <p:tag name="EMPOWERCHARTSPROPERTIES_A_LENGTH" val="24576"/>
</p:tagLst>
</file>

<file path=ppt/tags/tag10.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EAAAAAAAAAAwAAAAMAAAAA/////wMAXAwAAAAAAAAAAAAAIAD///////////////8AAAD///////////////8DAAAAAgD///////8DAAAAAgD///////8DAAAAAgD///////8DAAAAAgD///////////////////////////////////////////////////////////////////////////////////////////////////////////////////////////////////////////////////////////////////////////////////////////////////////////////////////////////////////////////////////////////////////////////////////////////////////////////////////////////////////////////////////////////////////////////////////////////////////////////////////////////////////////////////////////////8BACAA////////////////AAAO////////AwAAAAIA////////////////////////////////////////////////////////////////////////////////////////////////////////////////////////////////////////////////////////////////////////////////////////////////////////////////////////////////////////////////////////////////////////////////////////////////////////////////////////////////////////////////////////////////////////////////////////////////////////////////////////////////////////////////////////////////////////////////////////////////////////////////////////AgAEAP///////wQAAAACABAAC47h36F8915BgNN4BOGXKrkFAAAAAAADAAAAAAADAAAAAQADAAAAAAD///////8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GwMAAAAAAAAAAAAACAB////////////////AAAA////////////////BAAAAAIA////////BAAAAAIA////////BAAAAAIA////////////////////////////////////////////////////////////////////////////////////////////////////////////////////////////////////////////////////////////////////////////////////////////////////////////////////////////////////////////////////////////////////////////////////////////////////////////////////////////////////////////////////////////////////////////////////////////////////////////////////////////////////////////////////////////////////////////////AQAgAf///////////////wAADv///////wQAAAACAP///////////////////////////////////////////////////////////////////////////////////////////////////////////////////////////////////////////////////////////////////////////////////////////////////////////////////////////////////////////////////////////////////////////////////////////////////////////////////////////////////////////////////////////////////////////////////////////////////////////////////////////////////////////////////////////////////////////////////////////////////////////////////////wIAAwEDAAAAAgD///////8MAAZQZXJzb25hbElkXzAFAAAAAAAEAAAAAAAEAAAAAQAEAAAAAAD///////8E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I7h36F8915BgNN4BOGXKrkDRGF0YQAWAAAAAlBlcnNvbmFsSWQAAQAAAAAAAk5hbWUACwAAAFBlcnNvbmFsSWQAEFZlcnNpb24AAAAAAAlMYXN0V3JpdGUAPDN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9046296"/>
  <p:tag name="EMPOWERCHARTSPROPERTIES_A_LENGTH" val="24576"/>
  <p:tag name="RUNTIME_ID" val="cc694586-b76b-4639-b20e-35e3fa0a71f6"/>
</p:tagLst>
</file>

<file path=ppt/tags/tag11.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EAAAAAAAAAAwAAAAMAAAAA/////wMAaAwAAAAAAAAAAAAAIAD///////////////8AAAD///////////////8DAAAAAgD///////8DAAAAAgD///////8DAAAAAgD///////////////////////////////////////////////////////////////////////////////////////////////////////////////////////////////////////////////////////////////////////////////////////////////////////////////////////////////////////////////////////////////////////////////////////////////////////////////////////////////////////////////////////////////////////////////////////////////////////////////////////////////////////////////////////////////////////////////8BACAA////////////////AAAO////////AwAAAAIA////////////////////////////////////////////////////////////////////////////////////////////////////////////////////////////////////////////////////////////////////////////////////////////////////////////////////////////////////////////////////////////////////////////////////////////////////////////////////////////////////////////////////////////////////////////////////////////////////////////////////////////////////////////////////////////////////////////////////////////////////////////////////////AgADAP///////wQAAAACABAACzH/S2WB3IxAiUSbkVvmK2YFAAAAAAADAAAAAAADAAAAAQA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IQMAAAAAAAAAAAAACAB////////////////AAAA////////////////BAAAAAIA////////////////////////////////////////////////////////////////////////////////////////////////////////////////////////////////////////////////////////////////////////////////////////////////////////////////////////////////////////////////////////////////////////////////////////////////////////////////////////////////////////////////////////////////////////////////////////////////////////////////////////////////////////////////////////////////////////////////////////////////////////////////AQAgAf///////////////wAADv///////wQAAAACAP///////////////////////////////////////////////////////////////////////////////////////////////////////////////////////////////////////////////////////////////////////////////////////////////////////////////////////////////////////////////////////////////////////////////////////////////////////////////////////////////////////////////////////////////////////////////////////////////////////////////////////////////////////////////////////////////////////////////////////////////////////////////////////wIAAQEDAAAAAgD///////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DH/S2WB3IxAiUSbkVvmK2YDRGF0YQAWAAAAAlBlcnNvbmFsSWQAAQAAAAAAAk5hbWUACwAAAFBlcnNvbmFsSWQAEFZlcnNpb24AAAAAAAlMYXN0V3JpdGUAuzF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5261892"/>
  <p:tag name="EMPOWERCHARTSPROPERTIES_A_LENGTH" val="24576"/>
  <p:tag name="RUNTIME_ID" val="5de679e1-8e56-4d0b-98b9-cf1497bb0f14"/>
</p:tagLst>
</file>

<file path=ppt/tags/tag12.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EAAAAAAAAAAwAAAAMAAAAA/////wMAXAwAAAAAAAAAAAAAIAD///////////////8AAAD///////////////8DAAAAAgD///////8DAAAAAgD///////8DAAAAAgD///////8DAAAAAgD///////////////////////////////////////////////////////////////////////////////////////////////////////////////////////////////////////////////////////////////////////////////////////////////////////////////////////////////////////////////////////////////////////////////////////////////////////////////////////////////////////////////////////////////////////////////////////////////////////////////////////////////////////////////////////////////8BACAA////////////////AAAO////////AwAAAAIA////////////////////////////////////////////////////////////////////////////////////////////////////////////////////////////////////////////////////////////////////////////////////////////////////////////////////////////////////////////////////////////////////////////////////////////////////////////////////////////////////////////////////////////////////////////////////////////////////////////////////////////////////////////////////////////////////////////////////////////////////////////////////////AgAEAP///////wQAAAACABAAC47h36F8915BgNN4BOGXKrkFAAAAAAADAAAAAAADAAAAAQADAAAAAAD///////8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GwMAAAAAAAAAAAAACAB////////////////AAAA////////////////BAAAAAIA////////BAAAAAIA////////BAAAAAIA////////////////////////////////////////////////////////////////////////////////////////////////////////////////////////////////////////////////////////////////////////////////////////////////////////////////////////////////////////////////////////////////////////////////////////////////////////////////////////////////////////////////////////////////////////////////////////////////////////////////////////////////////////////////////////////////////////////////AQAgAf///////////////wAADv///////wQAAAACAP///////////////////////////////////////////////////////////////////////////////////////////////////////////////////////////////////////////////////////////////////////////////////////////////////////////////////////////////////////////////////////////////////////////////////////////////////////////////////////////////////////////////////////////////////////////////////////////////////////////////////////////////////////////////////////////////////////////////////////////////////////////////////////wIAAwEDAAAAAgD///////8MAAZQZXJzb25hbElkXzAFAAAAAAAEAAAAAAAEAAAAAQAEAAAAAAD///////8E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I7h36F8915BgNN4BOGXKrkDRGF0YQAWAAAAAlBlcnNvbmFsSWQAAQAAAAAAAk5hbWUACwAAAFBlcnNvbmFsSWQAEFZlcnNpb24AAAAAAAlMYXN0V3JpdGUAPDN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9046296"/>
  <p:tag name="EMPOWERCHARTSPROPERTIES_A_LENGTH" val="24576"/>
  <p:tag name="RUNTIME_ID" val="cc694586-b76b-4639-b20e-35e3fa0a71f6"/>
</p:tagLst>
</file>

<file path=ppt/tags/tag13.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EAAAAAAAAAAwAAAAMAAAAA/////wMAaAwAAAAAAAAAAAAAIAD///////////////8AAAD///////////////8DAAAAAgD///////8DAAAAAgD///////8DAAAAAgD///////////////////////////////////////////////////////////////////////////////////////////////////////////////////////////////////////////////////////////////////////////////////////////////////////////////////////////////////////////////////////////////////////////////////////////////////////////////////////////////////////////////////////////////////////////////////////////////////////////////////////////////////////////////////////////////////////////////8BACAA////////////////AAAO////////AwAAAAIA////////////////////////////////////////////////////////////////////////////////////////////////////////////////////////////////////////////////////////////////////////////////////////////////////////////////////////////////////////////////////////////////////////////////////////////////////////////////////////////////////////////////////////////////////////////////////////////////////////////////////////////////////////////////////////////////////////////////////////////////////////////////////////AgADAP///////wQAAAACABAACzH/S2WB3IxAiUSbkVvmK2YFAAAAAAADAAAAAAADAAAAAQA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IQMAAAAAAAAAAAAACAB////////////////AAAA////////////////BAAAAAIA////////////////////////////////////////////////////////////////////////////////////////////////////////////////////////////////////////////////////////////////////////////////////////////////////////////////////////////////////////////////////////////////////////////////////////////////////////////////////////////////////////////////////////////////////////////////////////////////////////////////////////////////////////////////////////////////////////////////////////////////////////////////AQAgAf///////////////wAADv///////wQAAAACAP///////////////////////////////////////////////////////////////////////////////////////////////////////////////////////////////////////////////////////////////////////////////////////////////////////////////////////////////////////////////////////////////////////////////////////////////////////////////////////////////////////////////////////////////////////////////////////////////////////////////////////////////////////////////////////////////////////////////////////////////////////////////////////wIAAQEDAAAAAgD///////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DH/S2WB3IxAiUSbkVvmK2YDRGF0YQAWAAAAAlBlcnNvbmFsSWQAAQAAAAAAAk5hbWUACwAAAFBlcnNvbmFsSWQAEFZlcnNpb24AAAAAAAlMYXN0V3JpdGUAuzF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5261892"/>
  <p:tag name="EMPOWERCHARTSPROPERTIES_A_LENGTH" val="24576"/>
  <p:tag name="RUNTIME_ID" val="5de679e1-8e56-4d0b-98b9-cf1497bb0f14"/>
</p:tagLst>
</file>

<file path=ppt/tags/tag14.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EAAAAAAAAAAwAAAAMAAAAA/////wMAXAwAAAAAAAAAAAAAIAD///////////////8AAAD///////////////8DAAAAAgD///////8DAAAAAgD///////8DAAAAAgD///////8DAAAAAgD///////////////////////////////////////////////////////////////////////////////////////////////////////////////////////////////////////////////////////////////////////////////////////////////////////////////////////////////////////////////////////////////////////////////////////////////////////////////////////////////////////////////////////////////////////////////////////////////////////////////////////////////////////////////////////////////8BACAA////////////////AAAO////////AwAAAAIA////////////////////////////////////////////////////////////////////////////////////////////////////////////////////////////////////////////////////////////////////////////////////////////////////////////////////////////////////////////////////////////////////////////////////////////////////////////////////////////////////////////////////////////////////////////////////////////////////////////////////////////////////////////////////////////////////////////////////////////////////////////////////////AgAEAP///////wQAAAACABAAC47h36F8915BgNN4BOGXKrkFAAAAAAADAAAAAAADAAAAAQADAAAAAAD///////8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GwMAAAAAAAAAAAAACAB////////////////AAAA////////////////BAAAAAIA////////BAAAAAIA////////BAAAAAIA////////////////////////////////////////////////////////////////////////////////////////////////////////////////////////////////////////////////////////////////////////////////////////////////////////////////////////////////////////////////////////////////////////////////////////////////////////////////////////////////////////////////////////////////////////////////////////////////////////////////////////////////////////////////////////////////////////////////AQAgAf///////////////wAADv///////wQAAAACAP///////////////////////////////////////////////////////////////////////////////////////////////////////////////////////////////////////////////////////////////////////////////////////////////////////////////////////////////////////////////////////////////////////////////////////////////////////////////////////////////////////////////////////////////////////////////////////////////////////////////////////////////////////////////////////////////////////////////////////////////////////////////////////wIAAwEDAAAAAgD///////8MAAZQZXJzb25hbElkXzAFAAAAAAAEAAAAAAAEAAAAAQAEAAAAAAD///////8E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I7h36F8915BgNN4BOGXKrkDRGF0YQAWAAAAAlBlcnNvbmFsSWQAAQAAAAAAAk5hbWUACwAAAFBlcnNvbmFsSWQAEFZlcnNpb24AAAAAAAlMYXN0V3JpdGUAPDN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9046296"/>
  <p:tag name="EMPOWERCHARTSPROPERTIES_A_LENGTH" val="24576"/>
  <p:tag name="RUNTIME_ID" val="cc694586-b76b-4639-b20e-35e3fa0a71f6"/>
</p:tagLst>
</file>

<file path=ppt/tags/tag15.xml><?xml version="1.0" encoding="utf-8"?>
<p:tagLst xmlns:a="http://schemas.openxmlformats.org/drawingml/2006/main" xmlns:r="http://schemas.openxmlformats.org/officeDocument/2006/relationships" xmlns:p="http://schemas.openxmlformats.org/presentationml/2006/main">
  <p:tag name="SAXCONVERTED" val="2"/>
</p:tagLst>
</file>

<file path=ppt/tags/tag2.xml><?xml version="1.0" encoding="utf-8"?>
<p:tagLst xmlns:a="http://schemas.openxmlformats.org/drawingml/2006/main" xmlns:r="http://schemas.openxmlformats.org/officeDocument/2006/relationships" xmlns:p="http://schemas.openxmlformats.org/presentationml/2006/main">
  <p:tag name="SAXCONVERTED" val="2"/>
</p:tagLst>
</file>

<file path=ppt/tags/tag3.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EAAAAAAAAAAwAAAAMAAAAA/////wMAaAwAAAAAAAAAAAAAIAD///////////////8AAAD///////////////8DAAAAAgD///////8DAAAAAgD///////8DAAAAAgD///////////////////////////////////////////////////////////////////////////////////////////////////////////////////////////////////////////////////////////////////////////////////////////////////////////////////////////////////////////////////////////////////////////////////////////////////////////////////////////////////////////////////////////////////////////////////////////////////////////////////////////////////////////////////////////////////////////////8BACAA////////////////AAAO////////AwAAAAIA////////////////////////////////////////////////////////////////////////////////////////////////////////////////////////////////////////////////////////////////////////////////////////////////////////////////////////////////////////////////////////////////////////////////////////////////////////////////////////////////////////////////////////////////////////////////////////////////////////////////////////////////////////////////////////////////////////////////////////////////////////////////////////AgADAP///////wQAAAACABAACzH/S2WB3IxAiUSbkVvmK2YFAAAAAAADAAAAAAADAAAAAQA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IQMAAAAAAAAAAAAACAB////////////////AAAA////////////////BAAAAAIA////////////////////////////////////////////////////////////////////////////////////////////////////////////////////////////////////////////////////////////////////////////////////////////////////////////////////////////////////////////////////////////////////////////////////////////////////////////////////////////////////////////////////////////////////////////////////////////////////////////////////////////////////////////////////////////////////////////////////////////////////////////////AQAgAf///////////////wAADv///////wQAAAACAP///////////////////////////////////////////////////////////////////////////////////////////////////////////////////////////////////////////////////////////////////////////////////////////////////////////////////////////////////////////////////////////////////////////////////////////////////////////////////////////////////////////////////////////////////////////////////////////////////////////////////////////////////////////////////////////////////////////////////////////////////////////////////////wIAAQEDAAAAAgD///////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DH/S2WB3IxAiUSbkVvmK2YDRGF0YQAWAAAAAlBlcnNvbmFsSWQAAQAAAAAAAk5hbWUACwAAAFBlcnNvbmFsSWQAEFZlcnNpb24AAAAAAAlMYXN0V3JpdGUAuzF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5261892"/>
  <p:tag name="EMPOWERCHARTSPROPERTIES_A_LENGTH" val="24576"/>
  <p:tag name="RUNTIME_ID" val="5de679e1-8e56-4d0b-98b9-cf1497bb0f14"/>
</p:tagLst>
</file>

<file path=ppt/tags/tag4.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EAAAAAAAAAAwAAAAMAAAAA/////wMAaAwAAAAAAAAAAAAAIAD///////////////8AAAD///////////////8DAAAAAgD///////8DAAAAAgD///////8DAAAAAgD///////////////////////////////////////////////////////////////////////////////////////////////////////////////////////////////////////////////////////////////////////////////////////////////////////////////////////////////////////////////////////////////////////////////////////////////////////////////////////////////////////////////////////////////////////////////////////////////////////////////////////////////////////////////////////////////////////////////8BACAA////////////////AAAO////////AwAAAAIA////////////////////////////////////////////////////////////////////////////////////////////////////////////////////////////////////////////////////////////////////////////////////////////////////////////////////////////////////////////////////////////////////////////////////////////////////////////////////////////////////////////////////////////////////////////////////////////////////////////////////////////////////////////////////////////////////////////////////////////////////////////////////////AgADAP///////wQAAAACABAACzH/S2WB3IxAiUSbkVvmK2YFAAAAAAADAAAAAAADAAAAAQA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IQMAAAAAAAAAAAAACAB////////////////AAAA////////////////BAAAAAIA////////////////////////////////////////////////////////////////////////////////////////////////////////////////////////////////////////////////////////////////////////////////////////////////////////////////////////////////////////////////////////////////////////////////////////////////////////////////////////////////////////////////////////////////////////////////////////////////////////////////////////////////////////////////////////////////////////////////////////////////////////////////AQAgAf///////////////wAADv///////wQAAAACAP///////////////////////////////////////////////////////////////////////////////////////////////////////////////////////////////////////////////////////////////////////////////////////////////////////////////////////////////////////////////////////////////////////////////////////////////////////////////////////////////////////////////////////////////////////////////////////////////////////////////////////////////////////////////////////////////////////////////////////////////////////////////////////wIAAQEDAAAAAgD///////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DH/S2WB3IxAiUSbkVvmK2YDRGF0YQAWAAAAAlBlcnNvbmFsSWQAAQAAAAAAAk5hbWUACwAAAFBlcnNvbmFsSWQAEFZlcnNpb24AAAAAAAlMYXN0V3JpdGUAuzF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5261892"/>
  <p:tag name="EMPOWERCHARTSPROPERTIES_A_LENGTH" val="24576"/>
  <p:tag name="RUNTIME_ID" val="5de679e1-8e56-4d0b-98b9-cf1497bb0f14"/>
</p:tagLst>
</file>

<file path=ppt/tags/tag5.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EAAAAAAAAAAwAAAAMAAAAA/////wMAXAwAAAAAAAAAAAAAIAD///////////////8AAAD///////////////8DAAAAAgD///////8DAAAAAgD///////8DAAAAAgD///////8DAAAAAgD///////////////////////////////////////////////////////////////////////////////////////////////////////////////////////////////////////////////////////////////////////////////////////////////////////////////////////////////////////////////////////////////////////////////////////////////////////////////////////////////////////////////////////////////////////////////////////////////////////////////////////////////////////////////////////////////8BACAA////////////////AAAO////////AwAAAAIA////////////////////////////////////////////////////////////////////////////////////////////////////////////////////////////////////////////////////////////////////////////////////////////////////////////////////////////////////////////////////////////////////////////////////////////////////////////////////////////////////////////////////////////////////////////////////////////////////////////////////////////////////////////////////////////////////////////////////////////////////////////////////////AgAEAP///////wQAAAACABAAC47h36F8915BgNN4BOGXKrkFAAAAAAADAAAAAAADAAAAAQADAAAAAAD///////8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GwMAAAAAAAAAAAAACAB////////////////AAAA////////////////BAAAAAIA////////BAAAAAIA////////BAAAAAIA////////////////////////////////////////////////////////////////////////////////////////////////////////////////////////////////////////////////////////////////////////////////////////////////////////////////////////////////////////////////////////////////////////////////////////////////////////////////////////////////////////////////////////////////////////////////////////////////////////////////////////////////////////////////////////////////////////////////AQAgAf///////////////wAADv///////wQAAAACAP///////////////////////////////////////////////////////////////////////////////////////////////////////////////////////////////////////////////////////////////////////////////////////////////////////////////////////////////////////////////////////////////////////////////////////////////////////////////////////////////////////////////////////////////////////////////////////////////////////////////////////////////////////////////////////////////////////////////////////////////////////////////////////wIAAwEDAAAAAgD///////8MAAZQZXJzb25hbElkXzAFAAAAAAAEAAAAAAAEAAAAAQAEAAAAAAD///////8E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I7h36F8915BgNN4BOGXKrkDRGF0YQAWAAAAAlBlcnNvbmFsSWQAAQAAAAAAAk5hbWUACwAAAFBlcnNvbmFsSWQAEFZlcnNpb24AAAAAAAlMYXN0V3JpdGUAPDN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9046296"/>
  <p:tag name="EMPOWERCHARTSPROPERTIES_A_LENGTH" val="24576"/>
  <p:tag name="RUNTIME_ID" val="cc694586-b76b-4639-b20e-35e3fa0a71f6"/>
</p:tagLst>
</file>

<file path=ppt/tags/tag6.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EAAAAAAAAAAwAAAAMAAAAA/////wMAXAwAAAAAAAAAAAAAIAD///////////////8AAAD///////////////8DAAAAAgD///////8DAAAAAgD///////8DAAAAAgD///////8DAAAAAgD///////////////////////////////////////////////////////////////////////////////////////////////////////////////////////////////////////////////////////////////////////////////////////////////////////////////////////////////////////////////////////////////////////////////////////////////////////////////////////////////////////////////////////////////////////////////////////////////////////////////////////////////////////////////////////////////8BACAA////////////////AAAO////////AwAAAAIA////////////////////////////////////////////////////////////////////////////////////////////////////////////////////////////////////////////////////////////////////////////////////////////////////////////////////////////////////////////////////////////////////////////////////////////////////////////////////////////////////////////////////////////////////////////////////////////////////////////////////////////////////////////////////////////////////////////////////////////////////////////////////////AgAEAP///////wQAAAACABAAC47h36F8915BgNN4BOGXKrkFAAAAAAADAAAAAAADAAAAAQADAAAAAAD///////8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GwMAAAAAAAAAAAAACAB////////////////AAAA////////////////BAAAAAIA////////BAAAAAIA////////BAAAAAIA////////////////////////////////////////////////////////////////////////////////////////////////////////////////////////////////////////////////////////////////////////////////////////////////////////////////////////////////////////////////////////////////////////////////////////////////////////////////////////////////////////////////////////////////////////////////////////////////////////////////////////////////////////////////////////////////////////////////AQAgAf///////////////wAADv///////wQAAAACAP///////////////////////////////////////////////////////////////////////////////////////////////////////////////////////////////////////////////////////////////////////////////////////////////////////////////////////////////////////////////////////////////////////////////////////////////////////////////////////////////////////////////////////////////////////////////////////////////////////////////////////////////////////////////////////////////////////////////////////////////////////////////////////wIAAwEDAAAAAgD///////8MAAZQZXJzb25hbElkXzAFAAAAAAAEAAAAAAAEAAAAAQAEAAAAAAD///////8E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I7h36F8915BgNN4BOGXKrkDRGF0YQAWAAAAAlBlcnNvbmFsSWQAAQAAAAAAAk5hbWUACwAAAFBlcnNvbmFsSWQAEFZlcnNpb24AAAAAAAlMYXN0V3JpdGUAPDN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9046296"/>
  <p:tag name="EMPOWERCHARTSPROPERTIES_A_LENGTH" val="24576"/>
  <p:tag name="RUNTIME_ID" val="cc694586-b76b-4639-b20e-35e3fa0a71f6"/>
</p:tagLst>
</file>

<file path=ppt/tags/tag7.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EAAAAAAAAAAwAAAAMAAAAA/////wMAaAwAAAAAAAAAAAAAIAD///////////////8AAAD///////////////8DAAAAAgD///////8DAAAAAgD///////8DAAAAAgD///////////////////////////////////////////////////////////////////////////////////////////////////////////////////////////////////////////////////////////////////////////////////////////////////////////////////////////////////////////////////////////////////////////////////////////////////////////////////////////////////////////////////////////////////////////////////////////////////////////////////////////////////////////////////////////////////////////////8BACAA////////////////AAAO////////AwAAAAIA////////////////////////////////////////////////////////////////////////////////////////////////////////////////////////////////////////////////////////////////////////////////////////////////////////////////////////////////////////////////////////////////////////////////////////////////////////////////////////////////////////////////////////////////////////////////////////////////////////////////////////////////////////////////////////////////////////////////////////////////////////////////////////AgADAP///////wQAAAACABAACzH/S2WB3IxAiUSbkVvmK2YFAAAAAAADAAAAAAADAAAAAQA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IQMAAAAAAAAAAAAACAB////////////////AAAA////////////////BAAAAAIA////////////////////////////////////////////////////////////////////////////////////////////////////////////////////////////////////////////////////////////////////////////////////////////////////////////////////////////////////////////////////////////////////////////////////////////////////////////////////////////////////////////////////////////////////////////////////////////////////////////////////////////////////////////////////////////////////////////////////////////////////////////////AQAgAf///////////////wAADv///////wQAAAACAP///////////////////////////////////////////////////////////////////////////////////////////////////////////////////////////////////////////////////////////////////////////////////////////////////////////////////////////////////////////////////////////////////////////////////////////////////////////////////////////////////////////////////////////////////////////////////////////////////////////////////////////////////////////////////////////////////////////////////////////////////////////////////////wIAAQEDAAAAAgD///////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DH/S2WB3IxAiUSbkVvmK2YDRGF0YQAWAAAAAlBlcnNvbmFsSWQAAQAAAAAAAk5hbWUACwAAAFBlcnNvbmFsSWQAEFZlcnNpb24AAAAAAAlMYXN0V3JpdGUAuzF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5261892"/>
  <p:tag name="EMPOWERCHARTSPROPERTIES_A_LENGTH" val="24576"/>
  <p:tag name="RUNTIME_ID" val="5de679e1-8e56-4d0b-98b9-cf1497bb0f14"/>
</p:tagLst>
</file>

<file path=ppt/tags/tag8.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EAAAAAAAAAAwAAAAMAAAAA/////wMAXAwAAAAAAAAAAAAAIAD///////////////8AAAD///////////////8DAAAAAgD///////8DAAAAAgD///////8DAAAAAgD///////8DAAAAAgD///////////////////////////////////////////////////////////////////////////////////////////////////////////////////////////////////////////////////////////////////////////////////////////////////////////////////////////////////////////////////////////////////////////////////////////////////////////////////////////////////////////////////////////////////////////////////////////////////////////////////////////////////////////////////////////////8BACAA////////////////AAAO////////AwAAAAIA////////////////////////////////////////////////////////////////////////////////////////////////////////////////////////////////////////////////////////////////////////////////////////////////////////////////////////////////////////////////////////////////////////////////////////////////////////////////////////////////////////////////////////////////////////////////////////////////////////////////////////////////////////////////////////////////////////////////////////////////////////////////////////AgAEAP///////wQAAAACABAAC47h36F8915BgNN4BOGXKrkFAAAAAAADAAAAAAADAAAAAQADAAAAAAD///////8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GwMAAAAAAAAAAAAACAB////////////////AAAA////////////////BAAAAAIA////////BAAAAAIA////////BAAAAAIA////////////////////////////////////////////////////////////////////////////////////////////////////////////////////////////////////////////////////////////////////////////////////////////////////////////////////////////////////////////////////////////////////////////////////////////////////////////////////////////////////////////////////////////////////////////////////////////////////////////////////////////////////////////////////////////////////////////////AQAgAf///////////////wAADv///////wQAAAACAP///////////////////////////////////////////////////////////////////////////////////////////////////////////////////////////////////////////////////////////////////////////////////////////////////////////////////////////////////////////////////////////////////////////////////////////////////////////////////////////////////////////////////////////////////////////////////////////////////////////////////////////////////////////////////////////////////////////////////////////////////////////////////////wIAAwEDAAAAAgD///////8MAAZQZXJzb25hbElkXzAFAAAAAAAEAAAAAAAEAAAAAQAEAAAAAAD///////8E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I7h36F8915BgNN4BOGXKrkDRGF0YQAWAAAAAlBlcnNvbmFsSWQAAQAAAAAAAk5hbWUACwAAAFBlcnNvbmFsSWQAEFZlcnNpb24AAAAAAAlMYXN0V3JpdGUAPDN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9046296"/>
  <p:tag name="EMPOWERCHARTSPROPERTIES_A_LENGTH" val="24576"/>
  <p:tag name="RUNTIME_ID" val="cc694586-b76b-4639-b20e-35e3fa0a71f6"/>
</p:tagLst>
</file>

<file path=ppt/tags/tag9.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D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Q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EAAAAAAAAAAwAAAAMAAAAA/////wMAaAwAAAAAAAAAAAAAIAD///////////////8AAAD///////////////8DAAAAAgD///////8DAAAAAgD///////8DAAAAAgD///////////////////////////////////////////////////////////////////////////////////////////////////////////////////////////////////////////////////////////////////////////////////////////////////////////////////////////////////////////////////////////////////////////////////////////////////////////////////////////////////////////////////////////////////////////////////////////////////////////////////////////////////////////////////////////////////////////////8BACAA////////////////AAAO////////AwAAAAIA////////////////////////////////////////////////////////////////////////////////////////////////////////////////////////////////////////////////////////////////////////////////////////////////////////////////////////////////////////////////////////////////////////////////////////////////////////////////////////////////////////////////////////////////////////////////////////////////////////////////////////////////////////////////////////////////////////////////////////////////////////////////////////AgADAP///////wQAAAACABAACzH/S2WB3IxAiUSbkVvmK2YFAAAAAAADAAAAAAADAAAAAQADAAAAAAD///////8DAAAAAAD///////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DAIQMAAAAAAAAAAAAACAB////////////////AAAA////////////////BAAAAAIA////////////////////////////////////////////////////////////////////////////////////////////////////////////////////////////////////////////////////////////////////////////////////////////////////////////////////////////////////////////////////////////////////////////////////////////////////////////////////////////////////////////////////////////////////////////////////////////////////////////////////////////////////////////////////////////////////////////////////////////////////////////////AQAgAf///////////////wAADv///////wQAAAACAP///////////////////////////////////////////////////////////////////////////////////////////////////////////////////////////////////////////////////////////////////////////////////////////////////////////////////////////////////////////////////////////////////////////////////////////////////////////////////////////////////////////////////////////////////////////////////////////////////////////////////////////////////////////////////////////////////////////////////////////////////////////////////////wIAAQEDAAAAAgD///////8MAAZQZXJzb25hbElkXzAFAAAAAAAEAAAAAAAEAAA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QBvDwAAAAAAAAAAAAD/////cABwAAAABV9pZAAQAAAABDH/S2WB3IxAiUSbkVvmK2YDRGF0YQAWAAAAAlBlcnNvbmFsSWQAAQAAAAAAAk5hbWUACwAAAFBlcnNvbmFsSWQAEFZlcnNpb24AAAAAAAlMYXN0V3JpdGUAuzFWmY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303864775261892"/>
  <p:tag name="EMPOWERCHARTSPROPERTIES_A_LENGTH" val="24576"/>
  <p:tag name="RUNTIME_ID" val="5de679e1-8e56-4d0b-98b9-cf1497bb0f14"/>
</p:tagLst>
</file>

<file path=ppt/theme/theme1.xml><?xml version="1.0" encoding="utf-8"?>
<a:theme xmlns:a="http://schemas.openxmlformats.org/drawingml/2006/main" name="Bosch 2022">
  <a:themeElements>
    <a:clrScheme name="Bosch Turquoise">
      <a:dk1>
        <a:sysClr val="windowText" lastClr="000000"/>
      </a:dk1>
      <a:lt1>
        <a:sysClr val="window" lastClr="FFFFFF"/>
      </a:lt1>
      <a:dk2>
        <a:srgbClr val="424C58"/>
      </a:dk2>
      <a:lt2>
        <a:srgbClr val="B2B3B5"/>
      </a:lt2>
      <a:accent1>
        <a:srgbClr val="18837E"/>
      </a:accent1>
      <a:accent2>
        <a:srgbClr val="0A4F4B"/>
      </a:accent2>
      <a:accent3>
        <a:srgbClr val="18837E"/>
      </a:accent3>
      <a:accent4>
        <a:srgbClr val="0A4F4B"/>
      </a:accent4>
      <a:accent5>
        <a:srgbClr val="18837E"/>
      </a:accent5>
      <a:accent6>
        <a:srgbClr val="0A4F4B"/>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osch Turquoise">
    <a:dk1>
      <a:sysClr val="windowText" lastClr="000000"/>
    </a:dk1>
    <a:lt1>
      <a:sysClr val="window" lastClr="FFFFFF"/>
    </a:lt1>
    <a:dk2>
      <a:srgbClr val="424C58"/>
    </a:dk2>
    <a:lt2>
      <a:srgbClr val="B2B3B5"/>
    </a:lt2>
    <a:accent1>
      <a:srgbClr val="18837E"/>
    </a:accent1>
    <a:accent2>
      <a:srgbClr val="0A4F4B"/>
    </a:accent2>
    <a:accent3>
      <a:srgbClr val="18837E"/>
    </a:accent3>
    <a:accent4>
      <a:srgbClr val="0A4F4B"/>
    </a:accent4>
    <a:accent5>
      <a:srgbClr val="18837E"/>
    </a:accent5>
    <a:accent6>
      <a:srgbClr val="0A4F4B"/>
    </a:accent6>
    <a:hlink>
      <a:srgbClr val="738CB4"/>
    </a:hlink>
    <a:folHlink>
      <a:srgbClr val="B0BB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e1fbc1b-dc1b-46c6-84ce-6b8c45930b19" xsi:nil="true"/>
    <lcf76f155ced4ddcb4097134ff3c332f xmlns="7ebeb591-3ab5-4097-bdf2-b838e7cd079f">
      <Terms xmlns="http://schemas.microsoft.com/office/infopath/2007/PartnerControls"/>
    </lcf76f155ced4ddcb4097134ff3c332f>
    <SharedWithUsers xmlns="3e1fbc1b-dc1b-46c6-84ce-6b8c45930b19">
      <UserInfo>
        <DisplayName>Nakao Saori (XC/OFE-JP XC/DBE-JP)</DisplayName>
        <AccountId>1292</AccountId>
        <AccountType/>
      </UserInfo>
    </SharedWithUsers>
  </documentManagement>
</p:properties>
</file>

<file path=customXml/item2.xml><?xml version="1.0" encoding="utf-8"?>
<saxML>
  <saxMLTemplate>presentation_169</saxMLTemplate>
  <Variablen>
    <Variable>
      <Name>attachmentremark</Name>
      <OrgInhalt/>
      <Wert/>
      <Platzhalter>False</Platzhalter>
      <DocDatenDialog>True</DocDatenDialog>
      <Label>Anlagenvermerk</Label>
      <FrageVar>False</FrageVar>
      <Prefix/>
      <Suffix/>
      <WegfallVar/>
      <MussFeld>False</MussFeld>
      <InDokument>True</InDokument>
      <Sektion>AttachmentRemark</Sektion>
      <Reihenfolge>0</Reihenfolge>
    </Variable>
    <Variable>
      <Name>departmentshort</Name>
      <OrgInhalt>XC/HRL3-Lr</OrgInhalt>
      <Wert>XC/COM &amp; Guests</Wert>
      <Platzhalter>False</Platzhalter>
      <DocDatenDialog>True</DocDatenDialog>
      <Label>Urhebervermerk</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rgInhalt>
      <Wert>Intern</Wert>
      <Platzhalter>False</Platzhalter>
      <DocDatenDialog>True</DocDatenDialog>
      <Label>Vertraulichkeitsvermerk</Label>
      <FrageVar>False</FrageVar>
      <Prefix/>
      <Suffix/>
      <WegfallVar/>
      <ComboBox>
        <Option>Intern</Option>
        <Option>Vertraulich</Option>
        <Option>Streng vertraulich</Option>
        <Option/>
      </ComboBox>
      <MussFeld>False</MussFeld>
      <InDokument>True</InDokument>
      <Sektion>Bosch_footer_1</Sektion>
      <Reihenfolge>0</Reihenfolge>
    </Variable>
    <Variable>
      <Name>copyright</Name>
      <OrgInhalt>© Robert Bosch GmbH 2022. Alle Rechte vorbehalten, auch bzgl. jeder Verfügung, Verwertung, Reproduktion, Bearbeitung, Weitergabe sowie für den Fall von Schutzrechtsanmeldungen.</OrgInhalt>
      <Wert>© Robert Bosch GmbH 2022. Alle Rechte vorbehalten, auch bzgl. jeder Verfügung, Verwertung, Reproduktion, Bearbeitung, Weitergabe sowie für den Fall von Schutzrechtsanmeldungen.</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21.06.2022</OrgInhalt>
      <Wert>2024</Wert>
      <Platzhalter>False</Platzhalter>
      <DocDatenDialog>True</DocDatenDialog>
      <Label>Datum</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Cross-Domain Computing Solutions</OrgInhalt>
      <Wert>Cross-Domain Computing Solutions</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Ablagevermerk</Label>
      <FrageVar>False</FrageVar>
      <Prefix/>
      <Suffix/>
      <WegfallVar/>
      <MussFeld>False</MussFeld>
      <InDokument>True</InDokument>
      <Sektion>Bosch_footer_2</Sektion>
      <Reihenfolge>0</Reihenfolge>
    </Variable>
  </Variablen>
</saxM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kument" ma:contentTypeID="0x010100F19729E23523A64B8E6C4DE8DD1E5C51" ma:contentTypeVersion="15" ma:contentTypeDescription="Ein neues Dokument erstellen." ma:contentTypeScope="" ma:versionID="e015cad65d0d1b716b7b4f5bc0b741fd">
  <xsd:schema xmlns:xsd="http://www.w3.org/2001/XMLSchema" xmlns:xs="http://www.w3.org/2001/XMLSchema" xmlns:p="http://schemas.microsoft.com/office/2006/metadata/properties" xmlns:ns2="7ebeb591-3ab5-4097-bdf2-b838e7cd079f" xmlns:ns3="3e1fbc1b-dc1b-46c6-84ce-6b8c45930b19" targetNamespace="http://schemas.microsoft.com/office/2006/metadata/properties" ma:root="true" ma:fieldsID="2971ed80b38896c04316eb49d4511614" ns2:_="" ns3:_="">
    <xsd:import namespace="7ebeb591-3ab5-4097-bdf2-b838e7cd079f"/>
    <xsd:import namespace="3e1fbc1b-dc1b-46c6-84ce-6b8c45930b1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beb591-3ab5-4097-bdf2-b838e7cd07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ce50c28b-242c-4b51-be91-908d422433a4"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e1fbc1b-dc1b-46c6-84ce-6b8c45930b1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ad4c989-ad43-488d-8096-44189a49b0da}" ma:internalName="TaxCatchAll" ma:showField="CatchAllData" ma:web="3e1fbc1b-dc1b-46c6-84ce-6b8c45930b19">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Props1.xml><?xml version="1.0" encoding="utf-8"?>
<ds:datastoreItem xmlns:ds="http://schemas.openxmlformats.org/officeDocument/2006/customXml" ds:itemID="{487165DD-0CAA-4842-84D4-89042699ADD3}">
  <ds:schemaRefs>
    <ds:schemaRef ds:uri="http://www.w3.org/XML/1998/namespace"/>
    <ds:schemaRef ds:uri="3e1fbc1b-dc1b-46c6-84ce-6b8c45930b19"/>
    <ds:schemaRef ds:uri="http://schemas.microsoft.com/office/2006/documentManagement/types"/>
    <ds:schemaRef ds:uri="http://schemas.microsoft.com/office/infopath/2007/PartnerControls"/>
    <ds:schemaRef ds:uri="http://purl.org/dc/terms/"/>
    <ds:schemaRef ds:uri="http://purl.org/dc/elements/1.1/"/>
    <ds:schemaRef ds:uri="http://schemas.openxmlformats.org/package/2006/metadata/core-properties"/>
    <ds:schemaRef ds:uri="7ebeb591-3ab5-4097-bdf2-b838e7cd079f"/>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957E6BD-4C54-4AA9-B606-BEA1B76C49BF}">
  <ds:schemaRefs/>
</ds:datastoreItem>
</file>

<file path=customXml/itemProps3.xml><?xml version="1.0" encoding="utf-8"?>
<ds:datastoreItem xmlns:ds="http://schemas.openxmlformats.org/officeDocument/2006/customXml" ds:itemID="{2E22579F-7D64-4D57-9638-46B2A269A05A}">
  <ds:schemaRefs>
    <ds:schemaRef ds:uri="http://schemas.microsoft.com/sharepoint/v3/contenttype/forms"/>
  </ds:schemaRefs>
</ds:datastoreItem>
</file>

<file path=customXml/itemProps4.xml><?xml version="1.0" encoding="utf-8"?>
<ds:datastoreItem xmlns:ds="http://schemas.openxmlformats.org/officeDocument/2006/customXml" ds:itemID="{697943F2-2024-4627-A92E-C4C1B5B66570}">
  <ds:schemaRefs>
    <ds:schemaRef ds:uri="3e1fbc1b-dc1b-46c6-84ce-6b8c45930b19"/>
    <ds:schemaRef ds:uri="7ebeb591-3ab5-4097-bdf2-b838e7cd07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
  <TotalTime>0</TotalTime>
  <Words>3384</Words>
  <Application>Microsoft Office PowerPoint</Application>
  <PresentationFormat>Custom</PresentationFormat>
  <Paragraphs>437</Paragraphs>
  <Slides>33</Slides>
  <Notes>10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Bosch 2022</vt:lpstr>
      <vt:lpstr>PowerPoint Presentation</vt:lpstr>
      <vt:lpstr>Information for meeting participants</vt:lpstr>
      <vt:lpstr>PowerPoint Presentation</vt:lpstr>
      <vt:lpstr>Menti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 Use cases</vt:lpstr>
      <vt:lpstr>Prompt Gallery</vt:lpstr>
      <vt:lpstr>Just upload your .pdf file and start asking questions</vt:lpstr>
      <vt:lpstr>PowerPoint Presentation</vt:lpstr>
      <vt:lpstr>PowerPoint Presentation</vt:lpstr>
      <vt:lpstr>PowerPoint Presentation</vt:lpstr>
      <vt:lpstr>PowerPoint Presentation</vt:lpstr>
      <vt:lpstr>PowerPoint Presentation</vt:lpstr>
      <vt:lpstr>Available tools (focus: non-technical)</vt:lpstr>
      <vt:lpstr>Everyday virtual assistant   </vt:lpstr>
      <vt:lpstr>Risks to be aware of</vt:lpstr>
      <vt:lpstr>AskBosch – User plans</vt:lpstr>
      <vt:lpstr>PowerPoint Presentation</vt:lpstr>
      <vt:lpstr>Everyday virtual assistant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Walter Adriane (XC/HRL3-Lr)</dc:creator>
  <cp:lastModifiedBy>van der Werff Stella (XC/PRM)</cp:lastModifiedBy>
  <cp:revision>6</cp:revision>
  <dcterms:created xsi:type="dcterms:W3CDTF">2018-01-19T09:06:36Z</dcterms:created>
  <dcterms:modified xsi:type="dcterms:W3CDTF">2025-01-13T02:28:37Z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y fmtid="{D5CDD505-2E9C-101B-9397-08002B2CF9AE}" pid="8" name="MediaServiceImageTags">
    <vt:lpwstr/>
  </property>
  <property fmtid="{D5CDD505-2E9C-101B-9397-08002B2CF9AE}" pid="9" name="ContentTypeId">
    <vt:lpwstr>0x010100F19729E23523A64B8E6C4DE8DD1E5C51</vt:lpwstr>
  </property>
</Properties>
</file>